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2"/>
  </p:notesMasterIdLst>
  <p:sldIdLst>
    <p:sldId id="256" r:id="rId2"/>
    <p:sldId id="286" r:id="rId3"/>
    <p:sldId id="287" r:id="rId4"/>
    <p:sldId id="290" r:id="rId5"/>
    <p:sldId id="288" r:id="rId6"/>
    <p:sldId id="289" r:id="rId7"/>
    <p:sldId id="266" r:id="rId8"/>
    <p:sldId id="267" r:id="rId9"/>
    <p:sldId id="285" r:id="rId10"/>
    <p:sldId id="269" r:id="rId11"/>
    <p:sldId id="271" r:id="rId12"/>
    <p:sldId id="270" r:id="rId13"/>
    <p:sldId id="273" r:id="rId14"/>
    <p:sldId id="265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57" r:id="rId26"/>
    <p:sldId id="260" r:id="rId27"/>
    <p:sldId id="261" r:id="rId28"/>
    <p:sldId id="263" r:id="rId29"/>
    <p:sldId id="264" r:id="rId30"/>
    <p:sldId id="262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A97719C-B057-61BD-8121-A287EA7A601D}" name="Max Kloevekorn" initials="" userId="S::Maximilian.Kloevekorn-Fischer@mailbox.tu-dresden.de::ea9f6363-b354-48f6-b0bf-f29b83bbfc5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99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340FA3-7568-2D62-F0A5-0EB39D00551C}" v="149" dt="2023-06-20T18:47:22.258"/>
    <p1510:client id="{2DF1B8C9-2A24-2847-B7B0-36F29D60611C}" v="631" dt="2023-06-21T14:20:54.297"/>
    <p1510:client id="{38B3F4D5-E719-FE38-2B7C-69981CF80D27}" v="71" dt="2023-06-21T09:54:23.864"/>
    <p1510:client id="{DD1DE9AA-18E6-FADE-1364-BE7ED95D1FF8}" v="1848" dt="2023-06-20T20:21:07.1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46" autoAdjust="0"/>
    <p:restoredTop sz="87920"/>
  </p:normalViewPr>
  <p:slideViewPr>
    <p:cSldViewPr snapToGrid="0">
      <p:cViewPr varScale="1">
        <p:scale>
          <a:sx n="157" d="100"/>
          <a:sy n="157" d="100"/>
        </p:scale>
        <p:origin x="176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AAC6D-2322-45B9-8ECA-34DF280B0776}" type="datetimeFigureOut">
              <a:rPr lang="en-US" smtClean="0"/>
              <a:t>6/19/23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00421-D3CF-4966-BB36-F8A585C6E94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80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00421-D3CF-4966-BB36-F8A585C6E94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93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Goal: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Combine line sensor – motors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Code works following scheme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Retrieve data infrared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Calc error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Closed loop feedback system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Data retrieved is calculated in an array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00421-D3CF-4966-BB36-F8A585C6E94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645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Line sensor consists of 8 infrared diodes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8 mm apart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Goal is to keep the line in the middle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400" dirty="0"/>
              <a:t>Introduced tracking error: </a:t>
            </a:r>
            <a:r>
              <a:rPr lang="en-GB" sz="1400" dirty="0" err="1"/>
              <a:t>eSL</a:t>
            </a:r>
            <a:endParaRPr lang="en-GB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400" dirty="0">
                <a:sym typeface="Wingdings" pitchFamily="2" charset="2"/>
              </a:rPr>
              <a:t> To Improve system</a:t>
            </a:r>
            <a:endParaRPr lang="en-GB" sz="1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00421-D3CF-4966-BB36-F8A585C6E94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197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Takes into consideration the geometry of Robot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Turning point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in theory - more precise error rate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But D/2*H</a:t>
            </a:r>
            <a:r>
              <a:rPr lang="en-GB" baseline="0" dirty="0"/>
              <a:t> = 1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baseline="0" dirty="0" err="1"/>
              <a:t>Yaw_err</a:t>
            </a:r>
            <a:r>
              <a:rPr lang="en-GB" baseline="0" dirty="0"/>
              <a:t> = </a:t>
            </a:r>
            <a:r>
              <a:rPr lang="en-GB" baseline="0" dirty="0" err="1"/>
              <a:t>eSL</a:t>
            </a: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psi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itchFamily="2" charset="2"/>
              </a:rPr>
              <a:t> with tracking error compute reference rpm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00421-D3CF-4966-BB36-F8A585C6E94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764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Reference rpm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Base speed + error * gain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1. result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Fast and reliable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2. result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Fast, reliable and smooth, but complicated to tune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3. Result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Fast, reliable, smooth, simple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Show result in action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00421-D3CF-4966-BB36-F8A585C6E94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4556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ym typeface="Wingdings" pitchFamily="2" charset="2"/>
              </a:rPr>
              <a:t></a:t>
            </a:r>
            <a:r>
              <a:rPr lang="en-GB" dirty="0"/>
              <a:t> Show graphs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00421-D3CF-4966-BB36-F8A585C6E94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8588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Achievement: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Fast and accurate tracking of the reference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Note worthy: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Line error ≈ yaw error, geometry Robot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Problems: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Reference set to high, limitation motors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Improvements: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Limiting reference to motor capability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800421-D3CF-4966-BB36-F8A585C6E94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55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02CE2E-481C-4C92-98A2-FDEA6D2AEB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9"/>
          <a:stretch/>
        </p:blipFill>
        <p:spPr>
          <a:xfrm>
            <a:off x="0" y="-5580"/>
            <a:ext cx="9152709" cy="5864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55549"/>
            <a:ext cx="7772400" cy="2387600"/>
          </a:xfrm>
          <a:prstGeom prst="rect">
            <a:avLst/>
          </a:prstGeom>
        </p:spPr>
        <p:txBody>
          <a:bodyPr anchor="ctr"/>
          <a:lstStyle>
            <a:lvl1pPr algn="ctr">
              <a:defRPr lang="en-US" sz="50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35224"/>
            <a:ext cx="6858000" cy="16557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lang="en-US" sz="2500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4D245B-FAFE-4450-A167-70635AA423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50" y="5476088"/>
            <a:ext cx="2447108" cy="1097702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6A78AE2C-E4C3-4CD5-9843-90D9DF925D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6131" y="4228360"/>
            <a:ext cx="2539736" cy="319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Name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17CEE078-C776-4F04-9FF3-CE8BEBDA2F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6130" y="4522413"/>
            <a:ext cx="2539735" cy="245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Student ID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2AF91FA6-C6FC-4853-82A4-A55A0375D4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6131" y="4819673"/>
            <a:ext cx="2539734" cy="2450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Date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ED229C6B-3ABB-4BAF-9D22-7073AEA42FF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16131" y="6270293"/>
            <a:ext cx="2373284" cy="3196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Course name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28EFF937-E79E-4A79-9ADE-9B7DCFAE4BD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55867" y="6264475"/>
            <a:ext cx="3654829" cy="31969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it-IT" dirty="0"/>
              <a:t>Academic year</a:t>
            </a:r>
          </a:p>
        </p:txBody>
      </p:sp>
    </p:spTree>
    <p:extLst>
      <p:ext uri="{BB962C8B-B14F-4D97-AF65-F5344CB8AC3E}">
        <p14:creationId xmlns:p14="http://schemas.microsoft.com/office/powerpoint/2010/main" val="3269969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Content Placeholder 8">
            <a:extLst>
              <a:ext uri="{FF2B5EF4-FFF2-40B4-BE49-F238E27FC236}">
                <a16:creationId xmlns:a16="http://schemas.microsoft.com/office/drawing/2014/main" id="{CAF9E419-8BC3-4AB2-8C57-2935578409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77" y="6229350"/>
            <a:ext cx="9169025" cy="630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7BCA463-7A34-41E0-BCB2-06FC8C6B2053}"/>
              </a:ext>
            </a:extLst>
          </p:cNvPr>
          <p:cNvSpPr/>
          <p:nvPr userDrawn="1"/>
        </p:nvSpPr>
        <p:spPr>
          <a:xfrm>
            <a:off x="-5378" y="-4761"/>
            <a:ext cx="9149377" cy="1119186"/>
          </a:xfrm>
          <a:prstGeom prst="rect">
            <a:avLst/>
          </a:prstGeom>
          <a:solidFill>
            <a:srgbClr val="9B00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Placeholder 1">
            <a:extLst>
              <a:ext uri="{FF2B5EF4-FFF2-40B4-BE49-F238E27FC236}">
                <a16:creationId xmlns:a16="http://schemas.microsoft.com/office/drawing/2014/main" id="{1F97D2B9-C8EE-4684-B6EA-86BCB9158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061507" cy="1114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87904EB1-4FFD-4786-B5C1-A465B8C59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960" y="1406413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8" name="Footer Placeholder 4">
            <a:extLst>
              <a:ext uri="{FF2B5EF4-FFF2-40B4-BE49-F238E27FC236}">
                <a16:creationId xmlns:a16="http://schemas.microsoft.com/office/drawing/2014/main" id="{1A5360D3-4C2C-493B-AE0F-63C221A8B7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5960" y="6178550"/>
            <a:ext cx="2976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238B0E69-89DD-4425-A283-E3CF2A829C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27026" y="6365195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D021CEB-2F22-4EA1-9BAF-E3833982B82A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D49C565-F1D2-4FD2-A1DB-DB276E30FD0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750" y="127680"/>
            <a:ext cx="1918006" cy="85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3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6035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kern="1200" smtClean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36444-CA66-499B-9CB4-B6617657CD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Laboratory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CBC054-F036-45CE-85F6-40866B74FC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EMBEDDED REAL-TIME CONTROL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E7BA7A-785A-42E4-A1CB-C23C2FD410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B1EE7F-A03E-4BD1-826F-FF83DF5A31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901527E-521A-4B05-8465-68D834D972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530C368-32FD-4752-A06B-A7B45CE5D8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ERTC-LAB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02F4FF5-FE28-4845-9C00-A154325FBE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2022-2023</a:t>
            </a:r>
          </a:p>
        </p:txBody>
      </p:sp>
    </p:spTree>
    <p:extLst>
      <p:ext uri="{BB962C8B-B14F-4D97-AF65-F5344CB8AC3E}">
        <p14:creationId xmlns:p14="http://schemas.microsoft.com/office/powerpoint/2010/main" val="37995107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64155CD0-8D12-AECB-D163-CF34EB96C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291" y="1975872"/>
            <a:ext cx="6288935" cy="407386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AAC21-28A2-C1B3-23F8-4012DBE46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cs typeface="Calibri"/>
              </a:rPr>
              <a:t>Exercise 1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AFDD5-ED0F-E978-10A3-82472272A2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A758E2-A51F-D5F0-5FBA-99B19DAE2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9352561-C4DE-221F-F034-010D73948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LAB 2 - Exercises</a:t>
            </a:r>
          </a:p>
        </p:txBody>
      </p:sp>
    </p:spTree>
    <p:extLst>
      <p:ext uri="{BB962C8B-B14F-4D97-AF65-F5344CB8AC3E}">
        <p14:creationId xmlns:p14="http://schemas.microsoft.com/office/powerpoint/2010/main" val="1559891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7B1C5-F707-A247-B806-5EBF7A04D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LAB 2 - Exercises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AAAB3-7C0E-CBA2-5355-B10D6D581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Exercise 2</a:t>
            </a:r>
            <a:endParaRPr lang="en-US"/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FF06C1-FD32-30DF-CD4B-9E26FC3ABA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E6B2CE-1838-21D2-0B3F-81877C5EF7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9ACDF23-9D40-ACBE-F704-857A9C9E34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430"/>
          <a:stretch/>
        </p:blipFill>
        <p:spPr>
          <a:xfrm>
            <a:off x="909883" y="1966787"/>
            <a:ext cx="6620977" cy="34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61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7EE2F-2630-B9CF-D750-3A14345738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960" y="1267544"/>
            <a:ext cx="8516952" cy="490681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cs typeface="Calibri"/>
              </a:rPr>
              <a:t>DataLog</a:t>
            </a:r>
            <a:r>
              <a:rPr lang="en-US" dirty="0">
                <a:cs typeface="Calibri"/>
              </a:rPr>
              <a:t> structure </a:t>
            </a: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endParaRPr lang="en-US" dirty="0">
              <a:ea typeface="+mn-lt"/>
              <a:cs typeface="+mn-lt"/>
            </a:endParaRPr>
          </a:p>
          <a:p>
            <a:r>
              <a:rPr lang="en-US" dirty="0" err="1">
                <a:ea typeface="+mn-lt"/>
                <a:cs typeface="+mn-lt"/>
              </a:rPr>
              <a:t>Matlab</a:t>
            </a:r>
            <a:r>
              <a:rPr lang="en-US" dirty="0">
                <a:ea typeface="+mn-lt"/>
                <a:cs typeface="+mn-lt"/>
              </a:rPr>
              <a:t> Data Logger : </a:t>
            </a:r>
            <a:endParaRPr lang="en-US" dirty="0"/>
          </a:p>
          <a:p>
            <a:pPr marL="0" indent="0">
              <a:buNone/>
            </a:pPr>
            <a:endParaRPr lang="en-US" sz="1800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sz="1800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sz="1800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sz="1800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sz="1800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sz="1800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sz="1800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sz="1800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sz="1800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sz="1800" dirty="0">
              <a:ea typeface="+mn-lt"/>
              <a:cs typeface="+mn-lt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7C86291-5DD3-E446-3931-1DEC5F472A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15"/>
          <a:stretch/>
        </p:blipFill>
        <p:spPr>
          <a:xfrm>
            <a:off x="625960" y="1989727"/>
            <a:ext cx="4055766" cy="17312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746994-921B-789F-984B-E4343AECE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LAB 2 - Exercises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280508-551C-F131-0FFB-1B6A60EAD3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FB6B57-112F-8783-0EEF-B08AE7E67C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A5D278C-71EA-1592-2AD0-C0EF1A533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02" y="5175166"/>
            <a:ext cx="8251624" cy="415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669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BDB7A392-969F-49BA-49C4-5B71153426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495" t="5315" r="4785" b="6337"/>
          <a:stretch/>
        </p:blipFill>
        <p:spPr>
          <a:xfrm>
            <a:off x="1745130" y="1223758"/>
            <a:ext cx="5653739" cy="49547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A5F64E6-EF25-FD9C-DC40-D77420619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LAB 2 - Result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41C0B-F2B3-229C-340B-4E8FC929E9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2208F1-02D8-E885-7E15-7F9B7558CA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663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1C6A8CC1-D576-0411-BDED-A2CACA060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1">
                <a:cs typeface="Times New Roman"/>
              </a:rPr>
              <a:t>LAB 3 - Goa</a:t>
            </a:r>
            <a:r>
              <a:rPr lang="fa-IR">
                <a:cs typeface="Times New Roman"/>
              </a:rPr>
              <a:t>l</a:t>
            </a:r>
            <a:endParaRPr lang="fa-IR"/>
          </a:p>
        </p:txBody>
      </p:sp>
      <p:sp>
        <p:nvSpPr>
          <p:cNvPr id="3" name="نگهدارنده مکان محتوا 2">
            <a:extLst>
              <a:ext uri="{FF2B5EF4-FFF2-40B4-BE49-F238E27FC236}">
                <a16:creationId xmlns:a16="http://schemas.microsoft.com/office/drawing/2014/main" id="{8CC2548B-C982-CDF6-2446-8CDEF1979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fa-IR" dirty="0" err="1">
                <a:ea typeface="Calibri" panose="020F0502020204030204"/>
                <a:cs typeface="Arial"/>
              </a:rPr>
              <a:t>Design</a:t>
            </a:r>
            <a:r>
              <a:rPr lang="fa-IR" dirty="0">
                <a:ea typeface="Calibri" panose="020F0502020204030204"/>
                <a:cs typeface="Arial"/>
              </a:rPr>
              <a:t> </a:t>
            </a:r>
            <a:r>
              <a:rPr lang="fa-IR" dirty="0" err="1">
                <a:ea typeface="Calibri" panose="020F0502020204030204"/>
                <a:cs typeface="Arial"/>
              </a:rPr>
              <a:t>and</a:t>
            </a:r>
            <a:r>
              <a:rPr lang="fa-IR" dirty="0">
                <a:ea typeface="Calibri" panose="020F0502020204030204"/>
                <a:cs typeface="Arial"/>
              </a:rPr>
              <a:t> </a:t>
            </a:r>
            <a:r>
              <a:rPr lang="fa-IR" dirty="0" err="1">
                <a:ea typeface="Calibri" panose="020F0502020204030204"/>
                <a:cs typeface="Arial"/>
              </a:rPr>
              <a:t>implement</a:t>
            </a:r>
            <a:r>
              <a:rPr lang="fa-IR" dirty="0">
                <a:ea typeface="Calibri" panose="020F0502020204030204"/>
                <a:cs typeface="Arial"/>
              </a:rPr>
              <a:t> </a:t>
            </a:r>
            <a:r>
              <a:rPr lang="fa-IR" dirty="0" err="1">
                <a:ea typeface="Calibri" panose="020F0502020204030204"/>
                <a:cs typeface="Arial"/>
              </a:rPr>
              <a:t>a</a:t>
            </a:r>
            <a:r>
              <a:rPr lang="fa-IR" dirty="0">
                <a:ea typeface="Calibri" panose="020F0502020204030204"/>
                <a:cs typeface="Arial"/>
              </a:rPr>
              <a:t> PI </a:t>
            </a:r>
            <a:r>
              <a:rPr lang="fa-IR" dirty="0" err="1">
                <a:ea typeface="Calibri" panose="020F0502020204030204"/>
                <a:cs typeface="Arial"/>
              </a:rPr>
              <a:t>controller</a:t>
            </a:r>
            <a:r>
              <a:rPr lang="fa-IR" dirty="0">
                <a:ea typeface="Calibri" panose="020F0502020204030204"/>
                <a:cs typeface="Arial"/>
              </a:rPr>
              <a:t> </a:t>
            </a:r>
            <a:r>
              <a:rPr lang="fa-IR" dirty="0" err="1">
                <a:ea typeface="Calibri" panose="020F0502020204030204"/>
                <a:cs typeface="Arial"/>
              </a:rPr>
              <a:t>to</a:t>
            </a:r>
            <a:r>
              <a:rPr lang="fa-IR" dirty="0">
                <a:ea typeface="Calibri" panose="020F0502020204030204"/>
                <a:cs typeface="Arial"/>
              </a:rPr>
              <a:t> </a:t>
            </a:r>
            <a:r>
              <a:rPr lang="de-DE" dirty="0" err="1">
                <a:ea typeface="Calibri" panose="020F0502020204030204"/>
                <a:cs typeface="Arial"/>
              </a:rPr>
              <a:t>drive</a:t>
            </a:r>
            <a:r>
              <a:rPr lang="fa-IR" dirty="0">
                <a:ea typeface="Calibri" panose="020F0502020204030204"/>
                <a:cs typeface="Arial"/>
              </a:rPr>
              <a:t> </a:t>
            </a:r>
            <a:r>
              <a:rPr lang="fa-IR" dirty="0" err="1">
                <a:ea typeface="Calibri" panose="020F0502020204030204"/>
                <a:cs typeface="Arial"/>
              </a:rPr>
              <a:t>the</a:t>
            </a:r>
            <a:r>
              <a:rPr lang="fa-IR" dirty="0">
                <a:ea typeface="Calibri" panose="020F0502020204030204"/>
                <a:cs typeface="Arial"/>
              </a:rPr>
              <a:t> DC </a:t>
            </a:r>
            <a:r>
              <a:rPr lang="fa-IR">
                <a:ea typeface="Calibri" panose="020F0502020204030204"/>
                <a:cs typeface="Arial"/>
              </a:rPr>
              <a:t>motors</a:t>
            </a:r>
            <a:endParaRPr lang="fa-IR" dirty="0">
              <a:ea typeface="Calibri" panose="020F0502020204030204"/>
              <a:cs typeface="Arial"/>
            </a:endParaRPr>
          </a:p>
        </p:txBody>
      </p:sp>
      <p:sp>
        <p:nvSpPr>
          <p:cNvPr id="4" name="نگهدارنده مکان پانویس 3">
            <a:extLst>
              <a:ext uri="{FF2B5EF4-FFF2-40B4-BE49-F238E27FC236}">
                <a16:creationId xmlns:a16="http://schemas.microsoft.com/office/drawing/2014/main" id="{CE72D18C-3609-FC11-BA1B-95B137FE3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نگهدارنده مکان شماره اسلاید 4">
            <a:extLst>
              <a:ext uri="{FF2B5EF4-FFF2-40B4-BE49-F238E27FC236}">
                <a16:creationId xmlns:a16="http://schemas.microsoft.com/office/drawing/2014/main" id="{D5865212-EDF5-425F-9A90-E09240D18C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" name="پیکان: پایین 6">
            <a:extLst>
              <a:ext uri="{FF2B5EF4-FFF2-40B4-BE49-F238E27FC236}">
                <a16:creationId xmlns:a16="http://schemas.microsoft.com/office/drawing/2014/main" id="{120F281A-6747-E934-8524-078914FDD035}"/>
              </a:ext>
            </a:extLst>
          </p:cNvPr>
          <p:cNvSpPr/>
          <p:nvPr/>
        </p:nvSpPr>
        <p:spPr>
          <a:xfrm>
            <a:off x="4060531" y="2140644"/>
            <a:ext cx="1017174" cy="154128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8" name="کادر متن 7">
            <a:extLst>
              <a:ext uri="{FF2B5EF4-FFF2-40B4-BE49-F238E27FC236}">
                <a16:creationId xmlns:a16="http://schemas.microsoft.com/office/drawing/2014/main" id="{94B97C98-A586-9BD2-2DF9-6795D70E24F0}"/>
              </a:ext>
            </a:extLst>
          </p:cNvPr>
          <p:cNvSpPr txBox="1"/>
          <p:nvPr/>
        </p:nvSpPr>
        <p:spPr>
          <a:xfrm>
            <a:off x="1597960" y="3749488"/>
            <a:ext cx="5948082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latin typeface="Arial"/>
                <a:ea typeface="Calibri"/>
                <a:cs typeface="Calibri"/>
              </a:rPr>
              <a:t>design a PI controller, fed by the angular speed of the wheel, measured in rotations per minute [rpm], as the reference signal.</a:t>
            </a:r>
            <a:endParaRPr lang="en-US" sz="2800" b="1">
              <a:latin typeface="Arial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618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D8D6E695-8990-9255-C915-6EA77821C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>
                <a:ea typeface="Calibri Light"/>
                <a:cs typeface="Times New Roman"/>
              </a:rPr>
              <a:t>LAB 3 – DC Motor</a:t>
            </a:r>
          </a:p>
        </p:txBody>
      </p:sp>
      <p:pic>
        <p:nvPicPr>
          <p:cNvPr id="6" name="تصویر 6">
            <a:extLst>
              <a:ext uri="{FF2B5EF4-FFF2-40B4-BE49-F238E27FC236}">
                <a16:creationId xmlns:a16="http://schemas.microsoft.com/office/drawing/2014/main" id="{AF0C546A-23BC-6531-6C05-B762907A4C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6477" y="1711213"/>
            <a:ext cx="3828293" cy="3382510"/>
          </a:xfrm>
        </p:spPr>
      </p:pic>
      <p:sp>
        <p:nvSpPr>
          <p:cNvPr id="5" name="نگهدارنده مکان شماره اسلاید 4">
            <a:extLst>
              <a:ext uri="{FF2B5EF4-FFF2-40B4-BE49-F238E27FC236}">
                <a16:creationId xmlns:a16="http://schemas.microsoft.com/office/drawing/2014/main" id="{7EE1F8FE-F62B-965F-7BD0-C5D2155A78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3" name="کادر متن 12">
            <a:extLst>
              <a:ext uri="{FF2B5EF4-FFF2-40B4-BE49-F238E27FC236}">
                <a16:creationId xmlns:a16="http://schemas.microsoft.com/office/drawing/2014/main" id="{CDBD1630-2E47-2292-9BD5-C16EF9F51399}"/>
              </a:ext>
            </a:extLst>
          </p:cNvPr>
          <p:cNvSpPr txBox="1"/>
          <p:nvPr/>
        </p:nvSpPr>
        <p:spPr>
          <a:xfrm>
            <a:off x="1152285" y="1619409"/>
            <a:ext cx="2340428" cy="380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2A2A2A"/>
                </a:solidFill>
                <a:latin typeface="Segoe UI Bold"/>
                <a:cs typeface="Segoe UI Bold"/>
              </a:rPr>
              <a:t>DC electrical energy</a:t>
            </a:r>
          </a:p>
        </p:txBody>
      </p:sp>
      <p:sp>
        <p:nvSpPr>
          <p:cNvPr id="14" name="کادر متن 13">
            <a:extLst>
              <a:ext uri="{FF2B5EF4-FFF2-40B4-BE49-F238E27FC236}">
                <a16:creationId xmlns:a16="http://schemas.microsoft.com/office/drawing/2014/main" id="{3B2B686D-BF82-881E-1862-EB6B4DB28D16}"/>
              </a:ext>
            </a:extLst>
          </p:cNvPr>
          <p:cNvSpPr txBox="1"/>
          <p:nvPr/>
        </p:nvSpPr>
        <p:spPr>
          <a:xfrm>
            <a:off x="740229" y="3733800"/>
            <a:ext cx="3124200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2A2A2A"/>
                </a:solidFill>
                <a:latin typeface="Segoe UI Bold"/>
                <a:cs typeface="Arial"/>
              </a:rPr>
              <a:t>Components:</a:t>
            </a:r>
          </a:p>
          <a:p>
            <a:endParaRPr lang="en-US" b="1">
              <a:solidFill>
                <a:srgbClr val="2A2A2A"/>
              </a:solidFill>
              <a:latin typeface="Segoe UI Bold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Arial"/>
                <a:ea typeface="Calibri"/>
                <a:cs typeface="Calibri"/>
              </a:rPr>
              <a:t>Stator 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rgbClr val="2A2A2A"/>
                </a:solidFill>
                <a:latin typeface="Arial"/>
                <a:ea typeface="Calibri"/>
                <a:cs typeface="Arial"/>
              </a:rPr>
              <a:t>Rotor 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rgbClr val="2A2A2A"/>
                </a:solidFill>
                <a:latin typeface="Arial"/>
                <a:ea typeface="Calibri"/>
                <a:cs typeface="Arial"/>
              </a:rPr>
              <a:t>Commutator  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solidFill>
                  <a:srgbClr val="2A2A2A"/>
                </a:solidFill>
                <a:latin typeface="Arial"/>
                <a:ea typeface="Calibri"/>
                <a:cs typeface="Arial"/>
              </a:rPr>
              <a:t>Brushes</a:t>
            </a:r>
            <a:endParaRPr lang="en-US"/>
          </a:p>
        </p:txBody>
      </p:sp>
      <p:sp>
        <p:nvSpPr>
          <p:cNvPr id="16" name="پیکان: پایین 15">
            <a:extLst>
              <a:ext uri="{FF2B5EF4-FFF2-40B4-BE49-F238E27FC236}">
                <a16:creationId xmlns:a16="http://schemas.microsoft.com/office/drawing/2014/main" id="{5DD7B90C-B5D0-B3EE-8CD6-16462F954CA0}"/>
              </a:ext>
            </a:extLst>
          </p:cNvPr>
          <p:cNvSpPr/>
          <p:nvPr/>
        </p:nvSpPr>
        <p:spPr>
          <a:xfrm>
            <a:off x="1998649" y="1994967"/>
            <a:ext cx="468086" cy="55517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7" name="کادر متن 16">
            <a:extLst>
              <a:ext uri="{FF2B5EF4-FFF2-40B4-BE49-F238E27FC236}">
                <a16:creationId xmlns:a16="http://schemas.microsoft.com/office/drawing/2014/main" id="{5E28FB49-6AED-94C8-C42A-74C556445534}"/>
              </a:ext>
            </a:extLst>
          </p:cNvPr>
          <p:cNvSpPr txBox="1"/>
          <p:nvPr/>
        </p:nvSpPr>
        <p:spPr>
          <a:xfrm>
            <a:off x="1184942" y="2599125"/>
            <a:ext cx="2275115" cy="380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2A2A2A"/>
                </a:solidFill>
                <a:latin typeface="Segoe UI Bold"/>
              </a:rPr>
              <a:t>Mechanical energy</a:t>
            </a:r>
            <a:r>
              <a:rPr lang="fa-IR">
                <a:solidFill>
                  <a:srgbClr val="2A2A2A"/>
                </a:solidFill>
                <a:latin typeface="Segoe UI Bold"/>
                <a:cs typeface="Segoe UI Bold"/>
              </a:rPr>
              <a:t>​</a:t>
            </a:r>
            <a:endParaRPr lang="fa-IR"/>
          </a:p>
        </p:txBody>
      </p:sp>
      <p:sp>
        <p:nvSpPr>
          <p:cNvPr id="3" name="نگهدارنده مکان پانویس 3">
            <a:extLst>
              <a:ext uri="{FF2B5EF4-FFF2-40B4-BE49-F238E27FC236}">
                <a16:creationId xmlns:a16="http://schemas.microsoft.com/office/drawing/2014/main" id="{6B6D5C66-D71A-2F2A-09DF-03C29AA7F1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77787" y="6536960"/>
            <a:ext cx="5214123" cy="365125"/>
          </a:xfrm>
        </p:spPr>
        <p:txBody>
          <a:bodyPr/>
          <a:lstStyle/>
          <a:p>
            <a:pPr algn="r"/>
            <a:r>
              <a:rPr lang="en-US" dirty="0"/>
              <a:t>https://</a:t>
            </a:r>
            <a:r>
              <a:rPr lang="en-US" dirty="0" err="1"/>
              <a:t>www.havi.co</a:t>
            </a:r>
            <a:r>
              <a:rPr lang="en-US" dirty="0"/>
              <a:t>/blogs/working-of-electric-motor</a:t>
            </a:r>
          </a:p>
        </p:txBody>
      </p:sp>
    </p:spTree>
    <p:extLst>
      <p:ext uri="{BB962C8B-B14F-4D97-AF65-F5344CB8AC3E}">
        <p14:creationId xmlns:p14="http://schemas.microsoft.com/office/powerpoint/2010/main" val="3636540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CD9ACA0B-A703-C012-9FCD-D92E93922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+mj-lt"/>
              </a:rPr>
              <a:t>LAB 3 – DRV8871</a:t>
            </a:r>
            <a:endParaRPr lang="fa-IR">
              <a:ea typeface="Calibri Light"/>
              <a:cs typeface="Calibri Light"/>
            </a:endParaRPr>
          </a:p>
        </p:txBody>
      </p:sp>
      <p:sp>
        <p:nvSpPr>
          <p:cNvPr id="5" name="نگهدارنده مکان شماره اسلاید 4">
            <a:extLst>
              <a:ext uri="{FF2B5EF4-FFF2-40B4-BE49-F238E27FC236}">
                <a16:creationId xmlns:a16="http://schemas.microsoft.com/office/drawing/2014/main" id="{45218859-C88D-18AD-36ED-D11958BF4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1" name="کادر متن 10">
            <a:extLst>
              <a:ext uri="{FF2B5EF4-FFF2-40B4-BE49-F238E27FC236}">
                <a16:creationId xmlns:a16="http://schemas.microsoft.com/office/drawing/2014/main" id="{17540B2D-227B-AAB2-DC7D-634F013556F6}"/>
              </a:ext>
            </a:extLst>
          </p:cNvPr>
          <p:cNvSpPr txBox="1"/>
          <p:nvPr/>
        </p:nvSpPr>
        <p:spPr>
          <a:xfrm>
            <a:off x="1802226" y="1675438"/>
            <a:ext cx="164566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a-IR" b="1" dirty="0">
                <a:solidFill>
                  <a:srgbClr val="000000"/>
                </a:solidFill>
                <a:latin typeface="Arial"/>
                <a:cs typeface="Arial"/>
              </a:rPr>
              <a:t>PWM </a:t>
            </a:r>
            <a:r>
              <a:rPr lang="fa-IR" b="1" dirty="0" err="1">
                <a:solidFill>
                  <a:srgbClr val="000000"/>
                </a:solidFill>
                <a:latin typeface="Arial"/>
                <a:cs typeface="Arial"/>
              </a:rPr>
              <a:t>input</a:t>
            </a:r>
            <a:r>
              <a:rPr lang="fa-IR" b="1" dirty="0">
                <a:solidFill>
                  <a:srgbClr val="000000"/>
                </a:solidFill>
                <a:latin typeface="Arial"/>
                <a:cs typeface="Arial"/>
              </a:rPr>
              <a:t> </a:t>
            </a:r>
            <a:endParaRPr lang="en-US" dirty="0">
              <a:solidFill>
                <a:srgbClr val="000000"/>
              </a:solidFill>
              <a:latin typeface="Arial"/>
              <a:cs typeface="Arial"/>
            </a:endParaRPr>
          </a:p>
          <a:p>
            <a:endParaRPr lang="en-US" b="1" dirty="0">
              <a:solidFill>
                <a:srgbClr val="2A2A2A"/>
              </a:solidFill>
              <a:latin typeface="Segoe UI Bold"/>
              <a:cs typeface="Segoe UI Bold"/>
            </a:endParaRPr>
          </a:p>
        </p:txBody>
      </p:sp>
      <p:sp>
        <p:nvSpPr>
          <p:cNvPr id="15" name="کادر متن 14">
            <a:extLst>
              <a:ext uri="{FF2B5EF4-FFF2-40B4-BE49-F238E27FC236}">
                <a16:creationId xmlns:a16="http://schemas.microsoft.com/office/drawing/2014/main" id="{2584BB0E-524A-C19A-E03E-D12021FF9F58}"/>
              </a:ext>
            </a:extLst>
          </p:cNvPr>
          <p:cNvSpPr txBox="1"/>
          <p:nvPr/>
        </p:nvSpPr>
        <p:spPr>
          <a:xfrm>
            <a:off x="5140619" y="1680243"/>
            <a:ext cx="40008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a-IR" b="1" err="1">
                <a:solidFill>
                  <a:srgbClr val="000000"/>
                </a:solidFill>
                <a:latin typeface="Arial"/>
                <a:cs typeface="Arial"/>
              </a:rPr>
              <a:t>Proper</a:t>
            </a:r>
            <a:r>
              <a:rPr lang="fa-IR" b="1">
                <a:solidFill>
                  <a:srgbClr val="000000"/>
                </a:solidFill>
                <a:latin typeface="Arial"/>
                <a:cs typeface="Arial"/>
              </a:rPr>
              <a:t> </a:t>
            </a:r>
            <a:r>
              <a:rPr lang="fa-IR" b="1" err="1">
                <a:solidFill>
                  <a:srgbClr val="000000"/>
                </a:solidFill>
                <a:latin typeface="Arial"/>
                <a:cs typeface="Arial"/>
              </a:rPr>
              <a:t>output</a:t>
            </a:r>
            <a:r>
              <a:rPr lang="fa-IR" b="1">
                <a:solidFill>
                  <a:srgbClr val="000000"/>
                </a:solidFill>
                <a:latin typeface="Arial"/>
                <a:cs typeface="Arial"/>
              </a:rPr>
              <a:t> (</a:t>
            </a:r>
            <a:r>
              <a:rPr lang="fa-IR" b="1" err="1">
                <a:solidFill>
                  <a:srgbClr val="000000"/>
                </a:solidFill>
                <a:latin typeface="Arial"/>
                <a:cs typeface="Arial"/>
              </a:rPr>
              <a:t>Voltage</a:t>
            </a:r>
            <a:r>
              <a:rPr lang="fa-IR" b="1">
                <a:solidFill>
                  <a:srgbClr val="000000"/>
                </a:solidFill>
                <a:latin typeface="Arial"/>
                <a:cs typeface="Arial"/>
              </a:rPr>
              <a:t> / </a:t>
            </a:r>
            <a:r>
              <a:rPr lang="fa-IR" b="1" err="1">
                <a:solidFill>
                  <a:srgbClr val="000000"/>
                </a:solidFill>
                <a:latin typeface="Arial"/>
                <a:cs typeface="Arial"/>
              </a:rPr>
              <a:t>Current</a:t>
            </a:r>
            <a:r>
              <a:rPr lang="fa-IR" b="1">
                <a:solidFill>
                  <a:srgbClr val="000000"/>
                </a:solidFill>
                <a:latin typeface="Arial"/>
                <a:cs typeface="Arial"/>
              </a:rPr>
              <a:t>)</a:t>
            </a:r>
            <a:endParaRPr lang="fa-IR">
              <a:ea typeface="Calibri"/>
              <a:cs typeface="Arial"/>
            </a:endParaRPr>
          </a:p>
        </p:txBody>
      </p:sp>
      <p:sp>
        <p:nvSpPr>
          <p:cNvPr id="18" name="پیکان: راست 17">
            <a:extLst>
              <a:ext uri="{FF2B5EF4-FFF2-40B4-BE49-F238E27FC236}">
                <a16:creationId xmlns:a16="http://schemas.microsoft.com/office/drawing/2014/main" id="{3AA887A8-DB3A-20D2-B79D-4735D3713C2C}"/>
              </a:ext>
            </a:extLst>
          </p:cNvPr>
          <p:cNvSpPr/>
          <p:nvPr/>
        </p:nvSpPr>
        <p:spPr>
          <a:xfrm>
            <a:off x="3728757" y="1599639"/>
            <a:ext cx="974911" cy="4818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0" name="کادر متن 19">
            <a:extLst>
              <a:ext uri="{FF2B5EF4-FFF2-40B4-BE49-F238E27FC236}">
                <a16:creationId xmlns:a16="http://schemas.microsoft.com/office/drawing/2014/main" id="{7552B88F-2CEC-AF8B-792E-FF9479286C21}"/>
              </a:ext>
            </a:extLst>
          </p:cNvPr>
          <p:cNvSpPr txBox="1"/>
          <p:nvPr/>
        </p:nvSpPr>
        <p:spPr>
          <a:xfrm>
            <a:off x="4858871" y="270734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</a:rPr>
              <a:t>Forward and Brake</a:t>
            </a:r>
            <a:endParaRPr lang="fa-IR"/>
          </a:p>
        </p:txBody>
      </p:sp>
      <p:sp>
        <p:nvSpPr>
          <p:cNvPr id="21" name="کادر متن 20">
            <a:extLst>
              <a:ext uri="{FF2B5EF4-FFF2-40B4-BE49-F238E27FC236}">
                <a16:creationId xmlns:a16="http://schemas.microsoft.com/office/drawing/2014/main" id="{05EA9C61-B921-BA7B-4B9B-0832EFD8AA00}"/>
              </a:ext>
            </a:extLst>
          </p:cNvPr>
          <p:cNvSpPr txBox="1"/>
          <p:nvPr/>
        </p:nvSpPr>
        <p:spPr>
          <a:xfrm>
            <a:off x="4870076" y="352537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</a:rPr>
              <a:t>Forward and Coast</a:t>
            </a:r>
            <a:endParaRPr lang="fa-IR"/>
          </a:p>
        </p:txBody>
      </p:sp>
      <p:cxnSp>
        <p:nvCxnSpPr>
          <p:cNvPr id="23" name="متصل کننده پیکان مستقیم 22">
            <a:extLst>
              <a:ext uri="{FF2B5EF4-FFF2-40B4-BE49-F238E27FC236}">
                <a16:creationId xmlns:a16="http://schemas.microsoft.com/office/drawing/2014/main" id="{6BFCE062-1C23-32BC-0226-A6D20AA6A570}"/>
              </a:ext>
            </a:extLst>
          </p:cNvPr>
          <p:cNvCxnSpPr/>
          <p:nvPr/>
        </p:nvCxnSpPr>
        <p:spPr>
          <a:xfrm>
            <a:off x="3632948" y="3352800"/>
            <a:ext cx="1138517" cy="342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متصل کننده پیکان مستقیم 23">
            <a:extLst>
              <a:ext uri="{FF2B5EF4-FFF2-40B4-BE49-F238E27FC236}">
                <a16:creationId xmlns:a16="http://schemas.microsoft.com/office/drawing/2014/main" id="{5FBA630B-DD37-F1EF-CFCD-AE42D890FAF1}"/>
              </a:ext>
            </a:extLst>
          </p:cNvPr>
          <p:cNvCxnSpPr>
            <a:cxnSpLocks/>
          </p:cNvCxnSpPr>
          <p:nvPr/>
        </p:nvCxnSpPr>
        <p:spPr>
          <a:xfrm flipV="1">
            <a:off x="3632948" y="2888876"/>
            <a:ext cx="1127310" cy="452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کادر متن 24">
            <a:extLst>
              <a:ext uri="{FF2B5EF4-FFF2-40B4-BE49-F238E27FC236}">
                <a16:creationId xmlns:a16="http://schemas.microsoft.com/office/drawing/2014/main" id="{65B9BE8A-F2DB-ADF9-A274-B8ADC61AEE70}"/>
              </a:ext>
            </a:extLst>
          </p:cNvPr>
          <p:cNvSpPr txBox="1"/>
          <p:nvPr/>
        </p:nvSpPr>
        <p:spPr>
          <a:xfrm>
            <a:off x="2359958" y="3155576"/>
            <a:ext cx="13200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</a:rPr>
              <a:t>Modes</a:t>
            </a:r>
            <a:endParaRPr lang="fa-IR"/>
          </a:p>
        </p:txBody>
      </p:sp>
      <p:sp>
        <p:nvSpPr>
          <p:cNvPr id="26" name="کادر متن 25">
            <a:extLst>
              <a:ext uri="{FF2B5EF4-FFF2-40B4-BE49-F238E27FC236}">
                <a16:creationId xmlns:a16="http://schemas.microsoft.com/office/drawing/2014/main" id="{07B97C1D-AE64-2B1D-24BF-A27519E7C6B8}"/>
              </a:ext>
            </a:extLst>
          </p:cNvPr>
          <p:cNvSpPr txBox="1"/>
          <p:nvPr/>
        </p:nvSpPr>
        <p:spPr>
          <a:xfrm>
            <a:off x="1048871" y="4298576"/>
            <a:ext cx="783067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>
                <a:latin typeface="Arial"/>
                <a:ea typeface="+mn-lt"/>
                <a:cs typeface="+mn-lt"/>
              </a:rPr>
              <a:t>The motor can be controlled bidirectionally by implementing an H-bridge</a:t>
            </a:r>
          </a:p>
          <a:p>
            <a:pPr marL="285750" indent="-285750">
              <a:buFont typeface="Arial"/>
              <a:buChar char="•"/>
            </a:pPr>
            <a:r>
              <a:rPr lang="en-US" b="1" i="1" dirty="0">
                <a:latin typeface="Arial"/>
                <a:ea typeface="Calibri"/>
                <a:cs typeface="Calibri"/>
              </a:rPr>
              <a:t>Coast</a:t>
            </a:r>
            <a:r>
              <a:rPr lang="en-US" b="1" dirty="0">
                <a:latin typeface="Arial"/>
                <a:ea typeface="Calibri"/>
                <a:cs typeface="Calibri"/>
              </a:rPr>
              <a:t> mode allows the motor to coast to a stop, which means that the motor is not driven and will move by inertia. On the other hand, </a:t>
            </a:r>
            <a:r>
              <a:rPr lang="en-US" b="1" i="1" dirty="0">
                <a:latin typeface="Arial"/>
                <a:ea typeface="Calibri"/>
                <a:cs typeface="Calibri"/>
              </a:rPr>
              <a:t>Brake</a:t>
            </a:r>
            <a:r>
              <a:rPr lang="en-US" b="1" dirty="0">
                <a:latin typeface="Arial"/>
                <a:ea typeface="Calibri"/>
                <a:cs typeface="Calibri"/>
              </a:rPr>
              <a:t> mode will stop the motor faster</a:t>
            </a:r>
          </a:p>
        </p:txBody>
      </p:sp>
      <p:sp>
        <p:nvSpPr>
          <p:cNvPr id="27" name="مثلث متساوي الساقين 26">
            <a:extLst>
              <a:ext uri="{FF2B5EF4-FFF2-40B4-BE49-F238E27FC236}">
                <a16:creationId xmlns:a16="http://schemas.microsoft.com/office/drawing/2014/main" id="{9B575914-BF29-236A-684A-CEC8529BD941}"/>
              </a:ext>
            </a:extLst>
          </p:cNvPr>
          <p:cNvSpPr/>
          <p:nvPr/>
        </p:nvSpPr>
        <p:spPr>
          <a:xfrm>
            <a:off x="201705" y="4572000"/>
            <a:ext cx="773207" cy="717177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8" name="کادر متن 27">
            <a:extLst>
              <a:ext uri="{FF2B5EF4-FFF2-40B4-BE49-F238E27FC236}">
                <a16:creationId xmlns:a16="http://schemas.microsoft.com/office/drawing/2014/main" id="{2CA000DB-69A6-2EC1-ADDD-8DA07C4F500B}"/>
              </a:ext>
            </a:extLst>
          </p:cNvPr>
          <p:cNvSpPr txBox="1"/>
          <p:nvPr/>
        </p:nvSpPr>
        <p:spPr>
          <a:xfrm>
            <a:off x="387724" y="4623547"/>
            <a:ext cx="25549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ea typeface="Calibri"/>
                <a:cs typeface="Calibri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23119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C1DEF37D-4D7A-1361-9EAF-FF5D1CB26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999" y="3250184"/>
            <a:ext cx="7620000" cy="2540000"/>
          </a:xfrm>
          <a:prstGeom prst="rect">
            <a:avLst/>
          </a:prstGeom>
        </p:spPr>
      </p:pic>
      <p:sp>
        <p:nvSpPr>
          <p:cNvPr id="2" name="عنوان 1">
            <a:extLst>
              <a:ext uri="{FF2B5EF4-FFF2-40B4-BE49-F238E27FC236}">
                <a16:creationId xmlns:a16="http://schemas.microsoft.com/office/drawing/2014/main" id="{32B6BCF1-6C02-E14A-77E2-565AB0A33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+mj-lt"/>
              </a:rPr>
              <a:t>LAB 3 – Position Encoder</a:t>
            </a:r>
            <a:endParaRPr lang="fa-IR">
              <a:ea typeface="Calibri Light"/>
              <a:cs typeface="Calibri Light"/>
            </a:endParaRPr>
          </a:p>
        </p:txBody>
      </p:sp>
      <p:sp>
        <p:nvSpPr>
          <p:cNvPr id="4" name="نگهدارنده مکان پانویس 3">
            <a:extLst>
              <a:ext uri="{FF2B5EF4-FFF2-40B4-BE49-F238E27FC236}">
                <a16:creationId xmlns:a16="http://schemas.microsoft.com/office/drawing/2014/main" id="{5FAB26CC-F937-C3B5-9324-2010E3CFE8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01740" y="6538043"/>
            <a:ext cx="5817972" cy="365125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upload.wikimedia.org</a:t>
            </a:r>
            <a:r>
              <a:rPr lang="en-US" dirty="0"/>
              <a:t>/</a:t>
            </a:r>
            <a:r>
              <a:rPr lang="en-US" dirty="0" err="1"/>
              <a:t>wikipedia</a:t>
            </a:r>
            <a:r>
              <a:rPr lang="en-US" dirty="0"/>
              <a:t>/commons/6/68/</a:t>
            </a:r>
            <a:r>
              <a:rPr lang="en-US" dirty="0" err="1"/>
              <a:t>Quadrature_Diagram.svg</a:t>
            </a:r>
            <a:endParaRPr lang="en-US" dirty="0"/>
          </a:p>
        </p:txBody>
      </p:sp>
      <p:sp>
        <p:nvSpPr>
          <p:cNvPr id="5" name="نگهدارنده مکان شماره اسلاید 4">
            <a:extLst>
              <a:ext uri="{FF2B5EF4-FFF2-40B4-BE49-F238E27FC236}">
                <a16:creationId xmlns:a16="http://schemas.microsoft.com/office/drawing/2014/main" id="{C020005A-1243-277A-5550-3107E83388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کادر متن 7">
            <a:extLst>
              <a:ext uri="{FF2B5EF4-FFF2-40B4-BE49-F238E27FC236}">
                <a16:creationId xmlns:a16="http://schemas.microsoft.com/office/drawing/2014/main" id="{A2BFDCF1-B07A-D09C-5696-5E96CA6AAAA9}"/>
              </a:ext>
            </a:extLst>
          </p:cNvPr>
          <p:cNvSpPr txBox="1"/>
          <p:nvPr/>
        </p:nvSpPr>
        <p:spPr>
          <a:xfrm>
            <a:off x="1555696" y="1731468"/>
            <a:ext cx="281107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000000"/>
                </a:solidFill>
                <a:latin typeface="Arial"/>
                <a:ea typeface="Calibri"/>
                <a:cs typeface="+mn-lt"/>
              </a:rPr>
              <a:t>Position information</a:t>
            </a:r>
            <a:endParaRPr lang="fa-IR" b="1">
              <a:latin typeface="Arial"/>
              <a:cs typeface="Arial"/>
            </a:endParaRPr>
          </a:p>
        </p:txBody>
      </p:sp>
      <p:sp>
        <p:nvSpPr>
          <p:cNvPr id="10" name="کادر متن 9">
            <a:extLst>
              <a:ext uri="{FF2B5EF4-FFF2-40B4-BE49-F238E27FC236}">
                <a16:creationId xmlns:a16="http://schemas.microsoft.com/office/drawing/2014/main" id="{114C7072-A63F-DE2B-0D16-FE7AAE014485}"/>
              </a:ext>
            </a:extLst>
          </p:cNvPr>
          <p:cNvSpPr txBox="1"/>
          <p:nvPr/>
        </p:nvSpPr>
        <p:spPr>
          <a:xfrm>
            <a:off x="5207854" y="1725066"/>
            <a:ext cx="210702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a-IR" b="1" err="1">
                <a:solidFill>
                  <a:srgbClr val="000000"/>
                </a:solidFill>
                <a:latin typeface="Arial"/>
                <a:cs typeface="Arial"/>
              </a:rPr>
              <a:t>Electrical</a:t>
            </a:r>
            <a:r>
              <a:rPr lang="fa-IR" b="1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fa-IR" b="1" err="1">
                <a:solidFill>
                  <a:srgbClr val="000000"/>
                </a:solidFill>
                <a:latin typeface="Arial"/>
                <a:cs typeface="Arial"/>
              </a:rPr>
              <a:t>signal</a:t>
            </a:r>
            <a:endParaRPr lang="fa-IR" err="1">
              <a:latin typeface="Arial"/>
              <a:cs typeface="Arial"/>
            </a:endParaRPr>
          </a:p>
        </p:txBody>
      </p:sp>
      <p:sp>
        <p:nvSpPr>
          <p:cNvPr id="12" name="پیکان: راست 11">
            <a:extLst>
              <a:ext uri="{FF2B5EF4-FFF2-40B4-BE49-F238E27FC236}">
                <a16:creationId xmlns:a16="http://schemas.microsoft.com/office/drawing/2014/main" id="{10478924-4436-AD02-4E87-96041A978408}"/>
              </a:ext>
            </a:extLst>
          </p:cNvPr>
          <p:cNvSpPr/>
          <p:nvPr/>
        </p:nvSpPr>
        <p:spPr>
          <a:xfrm>
            <a:off x="4216212" y="1638861"/>
            <a:ext cx="717176" cy="5266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4" name="کادر متن 13">
            <a:extLst>
              <a:ext uri="{FF2B5EF4-FFF2-40B4-BE49-F238E27FC236}">
                <a16:creationId xmlns:a16="http://schemas.microsoft.com/office/drawing/2014/main" id="{6EE16829-56A0-43E6-6F4B-DA5A2854E89B}"/>
              </a:ext>
            </a:extLst>
          </p:cNvPr>
          <p:cNvSpPr txBox="1"/>
          <p:nvPr/>
        </p:nvSpPr>
        <p:spPr>
          <a:xfrm>
            <a:off x="2046194" y="2617694"/>
            <a:ext cx="50628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a-IR" b="1" err="1">
                <a:latin typeface="Arial"/>
                <a:cs typeface="Arial"/>
              </a:rPr>
              <a:t>quadrature</a:t>
            </a:r>
            <a:r>
              <a:rPr lang="fa-IR" b="1">
                <a:latin typeface="Arial"/>
                <a:cs typeface="Arial"/>
              </a:rPr>
              <a:t> </a:t>
            </a:r>
            <a:r>
              <a:rPr lang="fa-IR" b="1" err="1">
                <a:latin typeface="Arial"/>
                <a:cs typeface="Arial"/>
              </a:rPr>
              <a:t>encoder</a:t>
            </a:r>
            <a:r>
              <a:rPr lang="fa-IR" b="1">
                <a:latin typeface="Arial"/>
                <a:cs typeface="Arial"/>
              </a:rPr>
              <a:t> </a:t>
            </a:r>
            <a:r>
              <a:rPr lang="fa-IR" b="1" err="1">
                <a:latin typeface="Arial"/>
                <a:cs typeface="Arial"/>
              </a:rPr>
              <a:t>with</a:t>
            </a:r>
            <a:r>
              <a:rPr lang="fa-IR" b="1">
                <a:latin typeface="Arial"/>
                <a:cs typeface="Arial"/>
              </a:rPr>
              <a:t> B </a:t>
            </a:r>
            <a:r>
              <a:rPr lang="fa-IR" b="1" err="1">
                <a:latin typeface="Arial"/>
                <a:cs typeface="Arial"/>
              </a:rPr>
              <a:t>leading</a:t>
            </a:r>
            <a:r>
              <a:rPr lang="fa-IR" b="1">
                <a:latin typeface="Arial"/>
                <a:cs typeface="Arial"/>
              </a:rPr>
              <a:t> </a:t>
            </a:r>
            <a:r>
              <a:rPr lang="fa-IR" b="1" err="1">
                <a:latin typeface="Arial"/>
                <a:cs typeface="Arial"/>
              </a:rPr>
              <a:t>over</a:t>
            </a:r>
            <a:r>
              <a:rPr lang="fa-IR" b="1">
                <a:latin typeface="Arial"/>
                <a:cs typeface="Arial"/>
              </a:rPr>
              <a:t> </a:t>
            </a:r>
            <a:r>
              <a:rPr lang="fa-IR" b="1">
                <a:latin typeface="Arial"/>
                <a:ea typeface="Calibri"/>
                <a:cs typeface="Arial"/>
              </a:rPr>
              <a:t>A:</a:t>
            </a:r>
            <a:endParaRPr lang="fa-IR" b="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7831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087D6C9F-F915-4DFF-97A2-24F62CDC1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+mj-lt"/>
              </a:rPr>
              <a:t>LAB 3 – PID Controller</a:t>
            </a:r>
            <a:endParaRPr lang="fa-IR">
              <a:ea typeface="Calibri Light"/>
              <a:cs typeface="Calibri Light"/>
            </a:endParaRPr>
          </a:p>
        </p:txBody>
      </p:sp>
      <p:sp>
        <p:nvSpPr>
          <p:cNvPr id="4" name="نگهدارنده مکان پانویس 3">
            <a:extLst>
              <a:ext uri="{FF2B5EF4-FFF2-40B4-BE49-F238E27FC236}">
                <a16:creationId xmlns:a16="http://schemas.microsoft.com/office/drawing/2014/main" id="{F84DBAF4-5FBB-5429-7AA7-6AB445C14F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77787" y="6536960"/>
            <a:ext cx="5214123" cy="365125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miro.medium.com</a:t>
            </a:r>
            <a:r>
              <a:rPr lang="en-US" dirty="0"/>
              <a:t>/v2/resize:fit:1400/1*</a:t>
            </a:r>
            <a:r>
              <a:rPr lang="en-US" dirty="0" err="1"/>
              <a:t>K_yaMyOkUNJzBpjutSmpwQ.png</a:t>
            </a:r>
            <a:endParaRPr lang="en-US" dirty="0"/>
          </a:p>
        </p:txBody>
      </p:sp>
      <p:sp>
        <p:nvSpPr>
          <p:cNvPr id="5" name="نگهدارنده مکان شماره اسلاید 4">
            <a:extLst>
              <a:ext uri="{FF2B5EF4-FFF2-40B4-BE49-F238E27FC236}">
                <a16:creationId xmlns:a16="http://schemas.microsoft.com/office/drawing/2014/main" id="{E6282D8D-93B2-6DDE-803C-53F871E158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تصویر 8">
            <a:extLst>
              <a:ext uri="{FF2B5EF4-FFF2-40B4-BE49-F238E27FC236}">
                <a16:creationId xmlns:a16="http://schemas.microsoft.com/office/drawing/2014/main" id="{C9E89A81-51FD-2871-10CA-F89DF8659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14" y="5237350"/>
            <a:ext cx="686362" cy="708773"/>
          </a:xfrm>
          <a:prstGeom prst="rect">
            <a:avLst/>
          </a:prstGeom>
        </p:spPr>
      </p:pic>
      <p:sp>
        <p:nvSpPr>
          <p:cNvPr id="9" name="کادر متن 8">
            <a:extLst>
              <a:ext uri="{FF2B5EF4-FFF2-40B4-BE49-F238E27FC236}">
                <a16:creationId xmlns:a16="http://schemas.microsoft.com/office/drawing/2014/main" id="{79127B7B-19E5-E3C2-CDD0-D4F711A8C6DD}"/>
              </a:ext>
            </a:extLst>
          </p:cNvPr>
          <p:cNvSpPr txBox="1"/>
          <p:nvPr/>
        </p:nvSpPr>
        <p:spPr>
          <a:xfrm>
            <a:off x="1833281" y="540795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a-IR" b="1" err="1">
                <a:cs typeface="Arial"/>
              </a:rPr>
              <a:t>Why</a:t>
            </a:r>
            <a:r>
              <a:rPr lang="fa-IR" b="1">
                <a:cs typeface="Arial"/>
              </a:rPr>
              <a:t> </a:t>
            </a:r>
            <a:r>
              <a:rPr lang="fa-IR" b="1" err="1">
                <a:cs typeface="Arial"/>
              </a:rPr>
              <a:t>not</a:t>
            </a:r>
            <a:r>
              <a:rPr lang="fa-IR" b="1">
                <a:cs typeface="Arial"/>
              </a:rPr>
              <a:t> DERIVATIVE ?</a:t>
            </a:r>
            <a:endParaRPr lang="fa-IR"/>
          </a:p>
        </p:txBody>
      </p:sp>
      <p:pic>
        <p:nvPicPr>
          <p:cNvPr id="10" name="Grafik 9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AC5C6259-B4B0-128E-616F-CA0DAC6402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96400"/>
            <a:ext cx="7772400" cy="357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154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5041C400-D70A-9BE1-5431-A5AF7EAC3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+mj-lt"/>
              </a:rPr>
              <a:t>LAB 3 – Anti-Windup</a:t>
            </a:r>
            <a:endParaRPr lang="fa-IR">
              <a:ea typeface="Calibri Light"/>
              <a:cs typeface="Calibri Light"/>
            </a:endParaRPr>
          </a:p>
        </p:txBody>
      </p:sp>
      <p:sp>
        <p:nvSpPr>
          <p:cNvPr id="5" name="نگهدارنده مکان شماره اسلاید 4">
            <a:extLst>
              <a:ext uri="{FF2B5EF4-FFF2-40B4-BE49-F238E27FC236}">
                <a16:creationId xmlns:a16="http://schemas.microsoft.com/office/drawing/2014/main" id="{231AA594-885A-C7EF-6B3B-0A681179CB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کادر متن 6">
            <a:extLst>
              <a:ext uri="{FF2B5EF4-FFF2-40B4-BE49-F238E27FC236}">
                <a16:creationId xmlns:a16="http://schemas.microsoft.com/office/drawing/2014/main" id="{AB3A14EE-41D2-2825-F8E9-13926B5CF066}"/>
              </a:ext>
            </a:extLst>
          </p:cNvPr>
          <p:cNvSpPr txBox="1"/>
          <p:nvPr/>
        </p:nvSpPr>
        <p:spPr>
          <a:xfrm>
            <a:off x="454959" y="1530724"/>
            <a:ext cx="29000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  <a:ea typeface="Calibri"/>
                <a:cs typeface="Calibri"/>
              </a:rPr>
              <a:t>large change in setpoint </a:t>
            </a:r>
            <a:endParaRPr lang="en-US" b="1">
              <a:latin typeface="Arial"/>
              <a:cs typeface="Arial"/>
            </a:endParaRPr>
          </a:p>
        </p:txBody>
      </p:sp>
      <p:sp>
        <p:nvSpPr>
          <p:cNvPr id="9" name="کادر متن 8">
            <a:extLst>
              <a:ext uri="{FF2B5EF4-FFF2-40B4-BE49-F238E27FC236}">
                <a16:creationId xmlns:a16="http://schemas.microsoft.com/office/drawing/2014/main" id="{FA86DE54-8DCB-EBC5-DF8E-2CAE7AE3CCFE}"/>
              </a:ext>
            </a:extLst>
          </p:cNvPr>
          <p:cNvSpPr txBox="1"/>
          <p:nvPr/>
        </p:nvSpPr>
        <p:spPr>
          <a:xfrm>
            <a:off x="4052047" y="1530724"/>
            <a:ext cx="53989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Arial"/>
                <a:ea typeface="Calibri"/>
                <a:cs typeface="Calibri"/>
              </a:rPr>
              <a:t>integral term accumulates a significant error </a:t>
            </a:r>
          </a:p>
        </p:txBody>
      </p:sp>
      <p:sp>
        <p:nvSpPr>
          <p:cNvPr id="11" name="پیکان: راست 10">
            <a:extLst>
              <a:ext uri="{FF2B5EF4-FFF2-40B4-BE49-F238E27FC236}">
                <a16:creationId xmlns:a16="http://schemas.microsoft.com/office/drawing/2014/main" id="{1600E51A-F41C-CC3D-5E5F-52CE399324E2}"/>
              </a:ext>
            </a:extLst>
          </p:cNvPr>
          <p:cNvSpPr/>
          <p:nvPr/>
        </p:nvSpPr>
        <p:spPr>
          <a:xfrm>
            <a:off x="3420595" y="1526803"/>
            <a:ext cx="481853" cy="41461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3" name="کادر متن 12">
            <a:extLst>
              <a:ext uri="{FF2B5EF4-FFF2-40B4-BE49-F238E27FC236}">
                <a16:creationId xmlns:a16="http://schemas.microsoft.com/office/drawing/2014/main" id="{DC21C3F6-B2BE-C8B1-D473-2CCB129799CA}"/>
              </a:ext>
            </a:extLst>
          </p:cNvPr>
          <p:cNvSpPr txBox="1"/>
          <p:nvPr/>
        </p:nvSpPr>
        <p:spPr>
          <a:xfrm>
            <a:off x="3727077" y="2640106"/>
            <a:ext cx="186914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FF0000"/>
                </a:solidFill>
                <a:latin typeface="Arial"/>
                <a:ea typeface="Calibri"/>
                <a:cs typeface="Calibri"/>
              </a:rPr>
              <a:t>overshoot</a:t>
            </a:r>
          </a:p>
        </p:txBody>
      </p:sp>
      <p:sp>
        <p:nvSpPr>
          <p:cNvPr id="14" name="پیکان: راست 13">
            <a:extLst>
              <a:ext uri="{FF2B5EF4-FFF2-40B4-BE49-F238E27FC236}">
                <a16:creationId xmlns:a16="http://schemas.microsoft.com/office/drawing/2014/main" id="{4FFDBE94-E391-A2DA-D1F6-6D313820E38A}"/>
              </a:ext>
            </a:extLst>
          </p:cNvPr>
          <p:cNvSpPr/>
          <p:nvPr/>
        </p:nvSpPr>
        <p:spPr>
          <a:xfrm rot="5400000">
            <a:off x="4328272" y="2187949"/>
            <a:ext cx="481853" cy="41461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8" name="کادر متن 17">
            <a:extLst>
              <a:ext uri="{FF2B5EF4-FFF2-40B4-BE49-F238E27FC236}">
                <a16:creationId xmlns:a16="http://schemas.microsoft.com/office/drawing/2014/main" id="{F09910B2-896D-1C10-BB97-3B57EE566EF5}"/>
              </a:ext>
            </a:extLst>
          </p:cNvPr>
          <p:cNvSpPr txBox="1"/>
          <p:nvPr/>
        </p:nvSpPr>
        <p:spPr>
          <a:xfrm>
            <a:off x="252132" y="1395129"/>
            <a:ext cx="8799418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fa-IR">
              <a:ea typeface="Calibri"/>
              <a:cs typeface="Arial" panose="020B0604020202020204" pitchFamily="34" charset="0"/>
            </a:endParaRPr>
          </a:p>
          <a:p>
            <a:endParaRPr lang="fa-IR">
              <a:ea typeface="Calibri"/>
              <a:cs typeface="Arial" panose="020B0604020202020204" pitchFamily="34" charset="0"/>
            </a:endParaRPr>
          </a:p>
        </p:txBody>
      </p:sp>
      <p:sp>
        <p:nvSpPr>
          <p:cNvPr id="19" name="کادر متن 18">
            <a:extLst>
              <a:ext uri="{FF2B5EF4-FFF2-40B4-BE49-F238E27FC236}">
                <a16:creationId xmlns:a16="http://schemas.microsoft.com/office/drawing/2014/main" id="{F854420A-BADA-C7ED-321F-A6937AF294E2}"/>
              </a:ext>
            </a:extLst>
          </p:cNvPr>
          <p:cNvSpPr txBox="1"/>
          <p:nvPr/>
        </p:nvSpPr>
        <p:spPr>
          <a:xfrm>
            <a:off x="2454087" y="3269315"/>
            <a:ext cx="2149288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a-IR" sz="2000" b="1" err="1">
                <a:ea typeface="Calibri"/>
                <a:cs typeface="Arial"/>
              </a:rPr>
              <a:t>How</a:t>
            </a:r>
            <a:r>
              <a:rPr lang="fa-IR" sz="2000" b="1">
                <a:ea typeface="Calibri"/>
                <a:cs typeface="Arial"/>
              </a:rPr>
              <a:t> </a:t>
            </a:r>
            <a:r>
              <a:rPr lang="fa-IR" sz="2000" b="1" err="1">
                <a:ea typeface="Calibri"/>
                <a:cs typeface="Arial"/>
              </a:rPr>
              <a:t>to</a:t>
            </a:r>
            <a:r>
              <a:rPr lang="fa-IR" sz="2000" b="1">
                <a:ea typeface="Calibri"/>
                <a:cs typeface="Arial"/>
              </a:rPr>
              <a:t> </a:t>
            </a:r>
            <a:r>
              <a:rPr lang="fa-IR" sz="2000" b="1" err="1">
                <a:ea typeface="Calibri"/>
                <a:cs typeface="Arial"/>
              </a:rPr>
              <a:t>solve</a:t>
            </a:r>
            <a:r>
              <a:rPr lang="fa-IR" sz="2000" b="1">
                <a:ea typeface="Calibri"/>
                <a:cs typeface="Arial"/>
              </a:rPr>
              <a:t> </a:t>
            </a:r>
            <a:r>
              <a:rPr lang="fa-IR" sz="2000" b="1" err="1">
                <a:ea typeface="Calibri"/>
                <a:cs typeface="Arial"/>
              </a:rPr>
              <a:t>it</a:t>
            </a:r>
            <a:r>
              <a:rPr lang="fa-IR" sz="2000" b="1">
                <a:ea typeface="Calibri"/>
                <a:cs typeface="Arial"/>
              </a:rPr>
              <a:t>?</a:t>
            </a:r>
          </a:p>
        </p:txBody>
      </p:sp>
      <p:sp>
        <p:nvSpPr>
          <p:cNvPr id="20" name="کادر متن 19">
            <a:extLst>
              <a:ext uri="{FF2B5EF4-FFF2-40B4-BE49-F238E27FC236}">
                <a16:creationId xmlns:a16="http://schemas.microsoft.com/office/drawing/2014/main" id="{E8CA5900-50A7-F863-4B63-D08C80BBF629}"/>
              </a:ext>
            </a:extLst>
          </p:cNvPr>
          <p:cNvSpPr txBox="1"/>
          <p:nvPr/>
        </p:nvSpPr>
        <p:spPr>
          <a:xfrm>
            <a:off x="4773704" y="3269315"/>
            <a:ext cx="135367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a-IR" sz="2000" b="1" err="1">
                <a:solidFill>
                  <a:srgbClr val="000000"/>
                </a:solidFill>
                <a:ea typeface="Calibri"/>
                <a:cs typeface="Arial"/>
              </a:rPr>
              <a:t>Saturation</a:t>
            </a:r>
            <a:endParaRPr lang="fa-IR">
              <a:solidFill>
                <a:srgbClr val="000000"/>
              </a:solidFill>
              <a:ea typeface="Calibri"/>
              <a:cs typeface="Arial"/>
            </a:endParaRPr>
          </a:p>
        </p:txBody>
      </p:sp>
      <p:pic>
        <p:nvPicPr>
          <p:cNvPr id="21" name="شکل 21" descr="Checkmark with solid fill">
            <a:extLst>
              <a:ext uri="{FF2B5EF4-FFF2-40B4-BE49-F238E27FC236}">
                <a16:creationId xmlns:a16="http://schemas.microsoft.com/office/drawing/2014/main" id="{EAF5EF2A-4472-AB31-2D8F-27909EBC0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08594" y="3274359"/>
            <a:ext cx="331695" cy="376518"/>
          </a:xfrm>
          <a:prstGeom prst="rect">
            <a:avLst/>
          </a:prstGeom>
        </p:spPr>
      </p:pic>
      <p:pic>
        <p:nvPicPr>
          <p:cNvPr id="8" name="تصویر 9">
            <a:extLst>
              <a:ext uri="{FF2B5EF4-FFF2-40B4-BE49-F238E27FC236}">
                <a16:creationId xmlns:a16="http://schemas.microsoft.com/office/drawing/2014/main" id="{6780154B-5321-D7C5-4591-15831FEDBF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23676" y="3751599"/>
            <a:ext cx="4702314" cy="2410792"/>
          </a:xfrm>
        </p:spPr>
      </p:pic>
      <p:sp>
        <p:nvSpPr>
          <p:cNvPr id="3" name="نگهدارنده مکان پانویس 3">
            <a:extLst>
              <a:ext uri="{FF2B5EF4-FFF2-40B4-BE49-F238E27FC236}">
                <a16:creationId xmlns:a16="http://schemas.microsoft.com/office/drawing/2014/main" id="{537EA79F-90F0-5304-5AD7-73264A5F8E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23636" y="6498686"/>
            <a:ext cx="4702314" cy="365125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www.researchgate.net</a:t>
            </a:r>
            <a:r>
              <a:rPr lang="en-US" dirty="0"/>
              <a:t>/figure/Block-diagram-representation-of-a-PI-controller-where-the-difference-between-actual_fig3_277879787</a:t>
            </a:r>
          </a:p>
        </p:txBody>
      </p:sp>
    </p:spTree>
    <p:extLst>
      <p:ext uri="{BB962C8B-B14F-4D97-AF65-F5344CB8AC3E}">
        <p14:creationId xmlns:p14="http://schemas.microsoft.com/office/powerpoint/2010/main" val="4242808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8B2B6D-9670-2D92-6EF9-D2378F86D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LAB 1 – I2C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AD0A85-64DF-2611-9C35-7E6E17320B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0" y="6542728"/>
            <a:ext cx="4132157" cy="365125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m.blog.naver.com</a:t>
            </a:r>
            <a:r>
              <a:rPr lang="en-US" dirty="0"/>
              <a:t>/eziya76/221484861357?view=img_1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0452AF2-D7A0-52DA-962B-2472E9A8CC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1" name="Grafik 10" descr="Ein Bild, das Text, Diagramm, Klebezettel, Reihe enthält.&#10;&#10;Automatisch generierte Beschreibung">
            <a:extLst>
              <a:ext uri="{FF2B5EF4-FFF2-40B4-BE49-F238E27FC236}">
                <a16:creationId xmlns:a16="http://schemas.microsoft.com/office/drawing/2014/main" id="{44FC9510-FB31-3C2B-3147-E299B262C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544" y="2169945"/>
            <a:ext cx="6847464" cy="295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497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E5DC9716-07F9-8043-1323-85BEA7F61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18" y="3520188"/>
            <a:ext cx="7853564" cy="2405736"/>
          </a:xfrm>
          <a:prstGeom prst="rect">
            <a:avLst/>
          </a:prstGeom>
        </p:spPr>
      </p:pic>
      <p:sp>
        <p:nvSpPr>
          <p:cNvPr id="2" name="عنوان 1">
            <a:extLst>
              <a:ext uri="{FF2B5EF4-FFF2-40B4-BE49-F238E27FC236}">
                <a16:creationId xmlns:a16="http://schemas.microsoft.com/office/drawing/2014/main" id="{CF62E36D-5659-A0A0-8E85-6495D6F57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+mj-lt"/>
              </a:rPr>
              <a:t>LAB 3 – Exercises</a:t>
            </a:r>
            <a:endParaRPr lang="fa-IR">
              <a:ea typeface="Calibri Light"/>
              <a:cs typeface="Calibri Light"/>
            </a:endParaRPr>
          </a:p>
        </p:txBody>
      </p:sp>
      <p:sp>
        <p:nvSpPr>
          <p:cNvPr id="4" name="نگهدارنده مکان پانویس 3">
            <a:extLst>
              <a:ext uri="{FF2B5EF4-FFF2-40B4-BE49-F238E27FC236}">
                <a16:creationId xmlns:a16="http://schemas.microsoft.com/office/drawing/2014/main" id="{052371D3-138B-FDBD-0A47-015A892E22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نگهدارنده مکان شماره اسلاید 4">
            <a:extLst>
              <a:ext uri="{FF2B5EF4-FFF2-40B4-BE49-F238E27FC236}">
                <a16:creationId xmlns:a16="http://schemas.microsoft.com/office/drawing/2014/main" id="{5B0A02D6-9572-855B-7209-B20EE87600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تصویر 6" descr="یک تصویر شامل متن&#10;&#10;شرح به‌صورت خودکار ایجاد شد">
            <a:extLst>
              <a:ext uri="{FF2B5EF4-FFF2-40B4-BE49-F238E27FC236}">
                <a16:creationId xmlns:a16="http://schemas.microsoft.com/office/drawing/2014/main" id="{E5A524E4-498C-A002-E37E-D30AD96CBF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944" t="61323" r="34751" b="27226"/>
          <a:stretch/>
        </p:blipFill>
        <p:spPr>
          <a:xfrm>
            <a:off x="2180664" y="1940299"/>
            <a:ext cx="4788753" cy="1010546"/>
          </a:xfrm>
          <a:prstGeom prst="rect">
            <a:avLst/>
          </a:prstGeom>
        </p:spPr>
      </p:pic>
      <p:sp>
        <p:nvSpPr>
          <p:cNvPr id="8" name="کادر متن 7">
            <a:extLst>
              <a:ext uri="{FF2B5EF4-FFF2-40B4-BE49-F238E27FC236}">
                <a16:creationId xmlns:a16="http://schemas.microsoft.com/office/drawing/2014/main" id="{4576F6AA-91BE-CFB8-D812-8551714E0FC6}"/>
              </a:ext>
            </a:extLst>
          </p:cNvPr>
          <p:cNvSpPr txBox="1"/>
          <p:nvPr/>
        </p:nvSpPr>
        <p:spPr>
          <a:xfrm>
            <a:off x="366992" y="1406338"/>
            <a:ext cx="69790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fa-IR" b="1" err="1">
                <a:latin typeface="Arial"/>
                <a:ea typeface="Calibri"/>
                <a:cs typeface="Arial"/>
              </a:rPr>
              <a:t>Calculating</a:t>
            </a:r>
            <a:r>
              <a:rPr lang="fa-IR" b="1">
                <a:latin typeface="Arial"/>
                <a:ea typeface="Calibri"/>
                <a:cs typeface="Arial"/>
              </a:rPr>
              <a:t> </a:t>
            </a:r>
            <a:r>
              <a:rPr lang="fa-IR" b="1" err="1">
                <a:latin typeface="Arial"/>
                <a:ea typeface="Calibri"/>
                <a:cs typeface="Arial"/>
              </a:rPr>
              <a:t>the</a:t>
            </a:r>
            <a:r>
              <a:rPr lang="fa-IR" b="1">
                <a:latin typeface="Arial"/>
                <a:ea typeface="Calibri"/>
                <a:cs typeface="Arial"/>
              </a:rPr>
              <a:t> </a:t>
            </a:r>
            <a:r>
              <a:rPr lang="fa-IR" b="1" err="1">
                <a:latin typeface="Arial"/>
                <a:ea typeface="Calibri"/>
                <a:cs typeface="Arial"/>
              </a:rPr>
              <a:t>speed</a:t>
            </a:r>
            <a:r>
              <a:rPr lang="fa-IR" b="1">
                <a:latin typeface="Arial"/>
                <a:ea typeface="Calibri"/>
                <a:cs typeface="Arial"/>
              </a:rPr>
              <a:t> </a:t>
            </a:r>
            <a:r>
              <a:rPr lang="fa-IR" b="1" err="1">
                <a:latin typeface="Arial"/>
                <a:ea typeface="Calibri"/>
                <a:cs typeface="Arial"/>
              </a:rPr>
              <a:t>of</a:t>
            </a:r>
            <a:r>
              <a:rPr lang="fa-IR" b="1">
                <a:latin typeface="Arial"/>
                <a:ea typeface="Calibri"/>
                <a:cs typeface="Arial"/>
              </a:rPr>
              <a:t> </a:t>
            </a:r>
            <a:r>
              <a:rPr lang="fa-IR" b="1" err="1">
                <a:latin typeface="Arial"/>
                <a:ea typeface="Calibri"/>
                <a:cs typeface="Arial"/>
              </a:rPr>
              <a:t>the</a:t>
            </a:r>
            <a:r>
              <a:rPr lang="fa-IR" b="1">
                <a:latin typeface="Arial"/>
                <a:ea typeface="Calibri"/>
                <a:cs typeface="Arial"/>
              </a:rPr>
              <a:t> </a:t>
            </a:r>
            <a:r>
              <a:rPr lang="fa-IR" b="1" err="1">
                <a:latin typeface="Arial"/>
                <a:ea typeface="Calibri"/>
                <a:cs typeface="Arial"/>
              </a:rPr>
              <a:t>motors</a:t>
            </a:r>
            <a:r>
              <a:rPr lang="fa-IR" b="1">
                <a:latin typeface="Arial"/>
                <a:ea typeface="Calibri"/>
                <a:cs typeface="Arial"/>
              </a:rPr>
              <a:t> </a:t>
            </a:r>
            <a:r>
              <a:rPr lang="fa-IR" b="1" err="1">
                <a:latin typeface="Arial"/>
                <a:ea typeface="Calibri"/>
                <a:cs typeface="Arial"/>
              </a:rPr>
              <a:t>in</a:t>
            </a:r>
            <a:r>
              <a:rPr lang="fa-IR" b="1">
                <a:latin typeface="Arial"/>
                <a:ea typeface="Calibri"/>
                <a:cs typeface="Arial"/>
              </a:rPr>
              <a:t> </a:t>
            </a:r>
            <a:r>
              <a:rPr lang="fa-IR" b="1" err="1">
                <a:latin typeface="Arial"/>
                <a:ea typeface="Calibri"/>
                <a:cs typeface="Arial"/>
              </a:rPr>
              <a:t>rpm</a:t>
            </a:r>
            <a:r>
              <a:rPr lang="fa-IR" b="1">
                <a:latin typeface="Arial"/>
                <a:ea typeface="Calibri"/>
                <a:cs typeface="Arial"/>
              </a:rPr>
              <a:t>:</a:t>
            </a:r>
          </a:p>
        </p:txBody>
      </p:sp>
      <p:sp>
        <p:nvSpPr>
          <p:cNvPr id="9" name="کادر متن 8">
            <a:extLst>
              <a:ext uri="{FF2B5EF4-FFF2-40B4-BE49-F238E27FC236}">
                <a16:creationId xmlns:a16="http://schemas.microsoft.com/office/drawing/2014/main" id="{29773DA3-BFED-CC69-0A73-27285216D616}"/>
              </a:ext>
            </a:extLst>
          </p:cNvPr>
          <p:cNvSpPr txBox="1"/>
          <p:nvPr/>
        </p:nvSpPr>
        <p:spPr>
          <a:xfrm>
            <a:off x="365312" y="2886636"/>
            <a:ext cx="60713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fa-IR" b="1" dirty="0">
                <a:latin typeface="Arial"/>
                <a:cs typeface="Arial"/>
              </a:rPr>
              <a:t>   PI </a:t>
            </a:r>
            <a:r>
              <a:rPr lang="fa-IR" b="1" dirty="0" err="1">
                <a:latin typeface="Arial"/>
                <a:cs typeface="Arial"/>
              </a:rPr>
              <a:t>Controller</a:t>
            </a:r>
            <a:r>
              <a:rPr lang="fa-IR" b="1" dirty="0">
                <a:latin typeface="Arial"/>
                <a:cs typeface="Arial"/>
              </a:rPr>
              <a:t>:</a:t>
            </a:r>
            <a:r>
              <a:rPr lang="en-US" dirty="0">
                <a:latin typeface="Arial"/>
                <a:cs typeface="Arial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926808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B07EEF61-CE60-EAC5-AC1D-32E451F0B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+mj-lt"/>
              </a:rPr>
              <a:t>LAB 3 – Exercises</a:t>
            </a:r>
            <a:endParaRPr lang="fa-IR">
              <a:ea typeface="Calibri Light"/>
              <a:cs typeface="Calibri Light"/>
            </a:endParaRPr>
          </a:p>
        </p:txBody>
      </p:sp>
      <p:sp>
        <p:nvSpPr>
          <p:cNvPr id="5" name="نگهدارنده مکان شماره اسلاید 4">
            <a:extLst>
              <a:ext uri="{FF2B5EF4-FFF2-40B4-BE49-F238E27FC236}">
                <a16:creationId xmlns:a16="http://schemas.microsoft.com/office/drawing/2014/main" id="{8209C100-5B2F-57A0-EC5E-76FEDBB335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9" name="کادر متن 8">
            <a:extLst>
              <a:ext uri="{FF2B5EF4-FFF2-40B4-BE49-F238E27FC236}">
                <a16:creationId xmlns:a16="http://schemas.microsoft.com/office/drawing/2014/main" id="{CA71722F-B69B-B7B8-3394-9B8C91790671}"/>
              </a:ext>
            </a:extLst>
          </p:cNvPr>
          <p:cNvSpPr txBox="1"/>
          <p:nvPr/>
        </p:nvSpPr>
        <p:spPr>
          <a:xfrm>
            <a:off x="152400" y="1194548"/>
            <a:ext cx="60713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fa-IR" b="1">
                <a:latin typeface="Arial"/>
                <a:cs typeface="Arial"/>
              </a:rPr>
              <a:t>   </a:t>
            </a:r>
            <a:r>
              <a:rPr lang="fa-IR" b="1" err="1">
                <a:latin typeface="Arial"/>
                <a:cs typeface="Arial"/>
              </a:rPr>
              <a:t>Calculating</a:t>
            </a:r>
            <a:r>
              <a:rPr lang="fa-IR" b="1">
                <a:latin typeface="Arial"/>
                <a:cs typeface="Arial"/>
              </a:rPr>
              <a:t> </a:t>
            </a:r>
            <a:r>
              <a:rPr lang="fa-IR" b="1" err="1">
                <a:latin typeface="Arial"/>
                <a:cs typeface="Arial"/>
              </a:rPr>
              <a:t>the</a:t>
            </a:r>
            <a:r>
              <a:rPr lang="fa-IR" b="1">
                <a:latin typeface="Arial"/>
                <a:cs typeface="Arial"/>
              </a:rPr>
              <a:t> </a:t>
            </a:r>
            <a:r>
              <a:rPr lang="fa-IR" b="1" err="1">
                <a:latin typeface="Arial"/>
                <a:cs typeface="Arial"/>
              </a:rPr>
              <a:t>duty</a:t>
            </a:r>
            <a:r>
              <a:rPr lang="fa-IR" b="1">
                <a:latin typeface="Arial"/>
                <a:cs typeface="Arial"/>
              </a:rPr>
              <a:t> </a:t>
            </a:r>
            <a:r>
              <a:rPr lang="fa-IR" b="1" err="1">
                <a:latin typeface="Arial"/>
                <a:cs typeface="Arial"/>
              </a:rPr>
              <a:t>cycle</a:t>
            </a:r>
            <a:r>
              <a:rPr lang="fa-IR" b="1">
                <a:latin typeface="Arial"/>
                <a:cs typeface="Arial"/>
              </a:rPr>
              <a:t>:</a:t>
            </a:r>
            <a:r>
              <a:rPr lang="en-US">
                <a:latin typeface="Arial"/>
                <a:cs typeface="Arial"/>
              </a:rPr>
              <a:t>​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6232365-A0F2-1104-25A9-198D02C1B9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101"/>
          <a:stretch/>
        </p:blipFill>
        <p:spPr>
          <a:xfrm>
            <a:off x="383271" y="2308771"/>
            <a:ext cx="7964743" cy="313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81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EF5C7742-C895-22E7-5401-51BBF619C0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575" t="49045" r="5597" b="4708"/>
          <a:stretch/>
        </p:blipFill>
        <p:spPr>
          <a:xfrm>
            <a:off x="751973" y="2372386"/>
            <a:ext cx="7640053" cy="3637027"/>
          </a:xfrm>
          <a:prstGeom prst="rect">
            <a:avLst/>
          </a:prstGeom>
        </p:spPr>
      </p:pic>
      <p:sp>
        <p:nvSpPr>
          <p:cNvPr id="2" name="عنوان 1">
            <a:extLst>
              <a:ext uri="{FF2B5EF4-FFF2-40B4-BE49-F238E27FC236}">
                <a16:creationId xmlns:a16="http://schemas.microsoft.com/office/drawing/2014/main" id="{4ADDEC2C-CD05-0973-E848-DD84866C5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+mj-lt"/>
              </a:rPr>
              <a:t>LAB 3 – Exercises</a:t>
            </a:r>
            <a:endParaRPr lang="fa-IR">
              <a:ea typeface="Calibri Light"/>
              <a:cs typeface="Calibri Light"/>
            </a:endParaRPr>
          </a:p>
        </p:txBody>
      </p:sp>
      <p:sp>
        <p:nvSpPr>
          <p:cNvPr id="5" name="نگهدارنده مکان شماره اسلاید 4">
            <a:extLst>
              <a:ext uri="{FF2B5EF4-FFF2-40B4-BE49-F238E27FC236}">
                <a16:creationId xmlns:a16="http://schemas.microsoft.com/office/drawing/2014/main" id="{1AE6A91B-E454-7D64-ADA0-E771143055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کادر متن 7">
            <a:extLst>
              <a:ext uri="{FF2B5EF4-FFF2-40B4-BE49-F238E27FC236}">
                <a16:creationId xmlns:a16="http://schemas.microsoft.com/office/drawing/2014/main" id="{C2804ADA-6E4E-29BF-28E0-59E0C2C98965}"/>
              </a:ext>
            </a:extLst>
          </p:cNvPr>
          <p:cNvSpPr txBox="1"/>
          <p:nvPr/>
        </p:nvSpPr>
        <p:spPr>
          <a:xfrm>
            <a:off x="152400" y="1194548"/>
            <a:ext cx="62394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fa-IR" b="1">
                <a:latin typeface="Arial"/>
                <a:cs typeface="Arial"/>
              </a:rPr>
              <a:t>   Results:</a:t>
            </a:r>
            <a:r>
              <a:rPr lang="en-US">
                <a:latin typeface="Arial"/>
                <a:cs typeface="Arial"/>
              </a:rPr>
              <a:t>​</a:t>
            </a:r>
          </a:p>
        </p:txBody>
      </p:sp>
      <p:sp>
        <p:nvSpPr>
          <p:cNvPr id="9" name="کادر متن 8">
            <a:extLst>
              <a:ext uri="{FF2B5EF4-FFF2-40B4-BE49-F238E27FC236}">
                <a16:creationId xmlns:a16="http://schemas.microsoft.com/office/drawing/2014/main" id="{1AE26288-FE95-D6D6-6D38-605524C2E356}"/>
              </a:ext>
            </a:extLst>
          </p:cNvPr>
          <p:cNvSpPr txBox="1"/>
          <p:nvPr/>
        </p:nvSpPr>
        <p:spPr>
          <a:xfrm>
            <a:off x="1900516" y="1922931"/>
            <a:ext cx="53541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rial"/>
                <a:ea typeface="Calibri"/>
                <a:cs typeface="Calibri"/>
              </a:rPr>
              <a:t>Forward/Brake technique with Anti-Windup feature:</a:t>
            </a:r>
            <a:endParaRPr lang="fa-IR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77930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CF11FA7C-C455-B432-45AA-289BBD94C5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967" t="50000" r="5064" b="4050"/>
          <a:stretch/>
        </p:blipFill>
        <p:spPr>
          <a:xfrm>
            <a:off x="685133" y="2372386"/>
            <a:ext cx="7773733" cy="3631372"/>
          </a:xfrm>
          <a:prstGeom prst="rect">
            <a:avLst/>
          </a:prstGeom>
        </p:spPr>
      </p:pic>
      <p:sp>
        <p:nvSpPr>
          <p:cNvPr id="2" name="عنوان 1">
            <a:extLst>
              <a:ext uri="{FF2B5EF4-FFF2-40B4-BE49-F238E27FC236}">
                <a16:creationId xmlns:a16="http://schemas.microsoft.com/office/drawing/2014/main" id="{D03F01B8-EAA8-D598-B39C-45495E8A2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+mj-lt"/>
              </a:rPr>
              <a:t>LAB 3 – Exercises</a:t>
            </a:r>
            <a:endParaRPr lang="fa-IR">
              <a:ea typeface="Calibri Light"/>
              <a:cs typeface="Calibri Light"/>
            </a:endParaRPr>
          </a:p>
        </p:txBody>
      </p:sp>
      <p:sp>
        <p:nvSpPr>
          <p:cNvPr id="5" name="نگهدارنده مکان شماره اسلاید 4">
            <a:extLst>
              <a:ext uri="{FF2B5EF4-FFF2-40B4-BE49-F238E27FC236}">
                <a16:creationId xmlns:a16="http://schemas.microsoft.com/office/drawing/2014/main" id="{BF799026-E96D-E43A-2C97-6C50D5DBF5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" name="کادر متن 6">
            <a:extLst>
              <a:ext uri="{FF2B5EF4-FFF2-40B4-BE49-F238E27FC236}">
                <a16:creationId xmlns:a16="http://schemas.microsoft.com/office/drawing/2014/main" id="{244B3DDE-D7C2-58F5-25DE-8998CAFA54DC}"/>
              </a:ext>
            </a:extLst>
          </p:cNvPr>
          <p:cNvSpPr txBox="1"/>
          <p:nvPr/>
        </p:nvSpPr>
        <p:spPr>
          <a:xfrm>
            <a:off x="152400" y="1194548"/>
            <a:ext cx="62394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fa-IR" b="1">
                <a:latin typeface="Arial"/>
                <a:cs typeface="Arial"/>
              </a:rPr>
              <a:t>   Results:</a:t>
            </a:r>
            <a:r>
              <a:rPr lang="en-US">
                <a:latin typeface="Arial"/>
                <a:cs typeface="Arial"/>
              </a:rPr>
              <a:t>​</a:t>
            </a:r>
          </a:p>
        </p:txBody>
      </p:sp>
      <p:sp>
        <p:nvSpPr>
          <p:cNvPr id="9" name="کادر متن 8">
            <a:extLst>
              <a:ext uri="{FF2B5EF4-FFF2-40B4-BE49-F238E27FC236}">
                <a16:creationId xmlns:a16="http://schemas.microsoft.com/office/drawing/2014/main" id="{C9D970A1-DAD1-48C2-349F-A555A1DBDCC4}"/>
              </a:ext>
            </a:extLst>
          </p:cNvPr>
          <p:cNvSpPr txBox="1"/>
          <p:nvPr/>
        </p:nvSpPr>
        <p:spPr>
          <a:xfrm>
            <a:off x="1900516" y="1922931"/>
            <a:ext cx="53541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/>
                <a:ea typeface="Calibri"/>
                <a:cs typeface="Calibri"/>
              </a:rPr>
              <a:t>Forward/Coast technique with Anti-Windup feature:</a:t>
            </a:r>
            <a:endParaRPr lang="fa-IR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4291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عنوان 1">
            <a:extLst>
              <a:ext uri="{FF2B5EF4-FFF2-40B4-BE49-F238E27FC236}">
                <a16:creationId xmlns:a16="http://schemas.microsoft.com/office/drawing/2014/main" id="{9BF317DA-86D0-D14E-1162-CAEE325FA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+mj-lt"/>
              </a:rPr>
              <a:t>LAB 3 – Exercises</a:t>
            </a:r>
            <a:endParaRPr lang="fa-IR">
              <a:ea typeface="Calibri Light"/>
              <a:cs typeface="Calibri Light"/>
            </a:endParaRPr>
          </a:p>
        </p:txBody>
      </p:sp>
      <p:sp>
        <p:nvSpPr>
          <p:cNvPr id="5" name="نگهدارنده مکان شماره اسلاید 4">
            <a:extLst>
              <a:ext uri="{FF2B5EF4-FFF2-40B4-BE49-F238E27FC236}">
                <a16:creationId xmlns:a16="http://schemas.microsoft.com/office/drawing/2014/main" id="{55923B54-0B44-AF13-7418-F1FD1F9090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8" name="کادر متن 7">
            <a:extLst>
              <a:ext uri="{FF2B5EF4-FFF2-40B4-BE49-F238E27FC236}">
                <a16:creationId xmlns:a16="http://schemas.microsoft.com/office/drawing/2014/main" id="{F7321ADC-324D-71F0-1A6B-43A497EF1E83}"/>
              </a:ext>
            </a:extLst>
          </p:cNvPr>
          <p:cNvSpPr txBox="1"/>
          <p:nvPr/>
        </p:nvSpPr>
        <p:spPr>
          <a:xfrm>
            <a:off x="208429" y="2348754"/>
            <a:ext cx="62394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fa-IR" b="1">
                <a:latin typeface="Arial"/>
                <a:cs typeface="Arial"/>
              </a:rPr>
              <a:t>   </a:t>
            </a:r>
            <a:r>
              <a:rPr lang="fa-IR" b="1" err="1">
                <a:latin typeface="Arial"/>
                <a:cs typeface="Arial"/>
              </a:rPr>
              <a:t>Results</a:t>
            </a:r>
            <a:r>
              <a:rPr lang="fa-IR" b="1">
                <a:latin typeface="Arial"/>
                <a:cs typeface="Arial"/>
              </a:rPr>
              <a:t>:</a:t>
            </a:r>
            <a:r>
              <a:rPr lang="en-US">
                <a:latin typeface="Arial"/>
                <a:cs typeface="Arial"/>
              </a:rPr>
              <a:t>​</a:t>
            </a:r>
          </a:p>
        </p:txBody>
      </p:sp>
      <p:sp>
        <p:nvSpPr>
          <p:cNvPr id="10" name="کادر متن 9">
            <a:extLst>
              <a:ext uri="{FF2B5EF4-FFF2-40B4-BE49-F238E27FC236}">
                <a16:creationId xmlns:a16="http://schemas.microsoft.com/office/drawing/2014/main" id="{77C9519C-A638-D2F2-F9A5-9DCB166CBE88}"/>
              </a:ext>
            </a:extLst>
          </p:cNvPr>
          <p:cNvSpPr txBox="1"/>
          <p:nvPr/>
        </p:nvSpPr>
        <p:spPr>
          <a:xfrm>
            <a:off x="544605" y="2796990"/>
            <a:ext cx="57015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/>
                <a:ea typeface="Calibri"/>
                <a:cs typeface="Calibri"/>
              </a:rPr>
              <a:t>Forward/Brake technique without Anti-Windup feature:</a:t>
            </a:r>
            <a:endParaRPr lang="fa-IR">
              <a:latin typeface="Arial"/>
              <a:cs typeface="Arial"/>
            </a:endParaRPr>
          </a:p>
        </p:txBody>
      </p:sp>
      <p:sp>
        <p:nvSpPr>
          <p:cNvPr id="13" name="کادر متن 12">
            <a:extLst>
              <a:ext uri="{FF2B5EF4-FFF2-40B4-BE49-F238E27FC236}">
                <a16:creationId xmlns:a16="http://schemas.microsoft.com/office/drawing/2014/main" id="{EC369AD3-D677-5CD4-4E2E-A561222EB305}"/>
              </a:ext>
            </a:extLst>
          </p:cNvPr>
          <p:cNvSpPr txBox="1"/>
          <p:nvPr/>
        </p:nvSpPr>
        <p:spPr>
          <a:xfrm>
            <a:off x="2516839" y="1586755"/>
            <a:ext cx="28216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0000"/>
                </a:solidFill>
                <a:latin typeface="Arial"/>
                <a:ea typeface="Calibri"/>
                <a:cs typeface="Calibri"/>
              </a:rPr>
              <a:t>Wrong Anti-Windup!!!</a:t>
            </a:r>
            <a:endParaRPr lang="fa-IR" b="1">
              <a:solidFill>
                <a:srgbClr val="FF0000"/>
              </a:solidFill>
              <a:ea typeface="Calibri"/>
              <a:cs typeface="Arial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0D114D-E121-B246-405E-DAED4888B0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763" t="50000" r="4903" b="3453"/>
          <a:stretch/>
        </p:blipFill>
        <p:spPr>
          <a:xfrm>
            <a:off x="599444" y="3244178"/>
            <a:ext cx="6327582" cy="2982371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30675684-2272-BDA5-C96F-AEDEE4FA03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469" y="1192281"/>
            <a:ext cx="1992624" cy="164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493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41D5-7C6B-45F6-9B01-BE455CD8A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LAB 4 - </a:t>
            </a:r>
            <a:r>
              <a:rPr lang="en-US">
                <a:cs typeface="Calibri Light"/>
              </a:rPr>
              <a:t>Goal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DA280-E867-4B30-B421-CA2D60DF4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Goal: Line following robot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64D78-A03B-45A9-9177-047825E63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BFC89BE-6F27-42CE-BDAC-86BFDCF659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A350372-7013-1C77-B28B-4E9DAE5BE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8785" y="2137342"/>
            <a:ext cx="3943935" cy="362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229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F13F67-6252-252A-84EB-243BA6492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LAB 4 – Infrared Sensor</a:t>
            </a:r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0CE003-3284-53B7-1334-6382DABB60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11CEDEC-19F4-C59E-4255-F55648D93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Grafik 7">
            <a:extLst>
              <a:ext uri="{FF2B5EF4-FFF2-40B4-BE49-F238E27FC236}">
                <a16:creationId xmlns:a16="http://schemas.microsoft.com/office/drawing/2014/main" id="{253A03F6-DE0A-B280-78CA-5EFBE1750F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074"/>
          <a:stretch/>
        </p:blipFill>
        <p:spPr>
          <a:xfrm>
            <a:off x="625959" y="1768200"/>
            <a:ext cx="5748291" cy="1939413"/>
          </a:xfrm>
          <a:prstGeom prst="rect">
            <a:avLst/>
          </a:prstGeom>
        </p:spPr>
      </p:pic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64CB14D2-7EA0-9727-893E-D91B545E49A7}"/>
              </a:ext>
            </a:extLst>
          </p:cNvPr>
          <p:cNvGrpSpPr/>
          <p:nvPr/>
        </p:nvGrpSpPr>
        <p:grpSpPr>
          <a:xfrm>
            <a:off x="625959" y="5173738"/>
            <a:ext cx="6651988" cy="611001"/>
            <a:chOff x="625960" y="2189734"/>
            <a:chExt cx="6651988" cy="61100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85AFEC73-15F9-652E-BF35-47C7DAB3C994}"/>
                    </a:ext>
                  </a:extLst>
                </p:cNvPr>
                <p:cNvSpPr txBox="1"/>
                <p:nvPr/>
              </p:nvSpPr>
              <p:spPr>
                <a:xfrm>
                  <a:off x="625960" y="2189734"/>
                  <a:ext cx="2748466" cy="61100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=3.5−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br>
                    <a:rPr lang="de-DE" b="0" dirty="0"/>
                  </a:br>
                  <a:endParaRPr lang="de-DE" b="0" dirty="0"/>
                </a:p>
              </p:txBody>
            </p:sp>
          </mc:Choice>
          <mc:Fallback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85AFEC73-15F9-652E-BF35-47C7DAB3C9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960" y="2189734"/>
                  <a:ext cx="2748466" cy="611001"/>
                </a:xfrm>
                <a:prstGeom prst="rect">
                  <a:avLst/>
                </a:prstGeom>
                <a:blipFill>
                  <a:blip r:embed="rId5"/>
                  <a:stretch>
                    <a:fillRect b="-408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BAE78303-F985-7E94-139C-0DE1230E5691}"/>
                </a:ext>
              </a:extLst>
            </p:cNvPr>
            <p:cNvSpPr txBox="1"/>
            <p:nvPr/>
          </p:nvSpPr>
          <p:spPr>
            <a:xfrm>
              <a:off x="3602198" y="2310568"/>
              <a:ext cx="36757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distance of each sensors from middle</a:t>
              </a:r>
            </a:p>
          </p:txBody>
        </p:sp>
      </p:grp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0A64953D-D2D1-812D-CEE5-7C69B1B6A6C2}"/>
              </a:ext>
            </a:extLst>
          </p:cNvPr>
          <p:cNvGrpSpPr/>
          <p:nvPr/>
        </p:nvGrpSpPr>
        <p:grpSpPr>
          <a:xfrm>
            <a:off x="625959" y="4057627"/>
            <a:ext cx="4391189" cy="766096"/>
            <a:chOff x="802858" y="3419856"/>
            <a:chExt cx="4391189" cy="76609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41E90A99-1141-046E-977D-7DE263346E1D}"/>
                    </a:ext>
                  </a:extLst>
                </p:cNvPr>
                <p:cNvSpPr txBox="1"/>
                <p:nvPr/>
              </p:nvSpPr>
              <p:spPr>
                <a:xfrm>
                  <a:off x="802858" y="3429000"/>
                  <a:ext cx="1895762" cy="72109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𝑆𝐿</m:t>
                            </m:r>
                          </m:sub>
                        </m:s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de-DE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5"/>
                                  </m:rPr>
                                  <a:rPr lang="de-DE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nary>
                          </m:den>
                        </m:f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2" name="Textfeld 11">
                  <a:extLst>
                    <a:ext uri="{FF2B5EF4-FFF2-40B4-BE49-F238E27FC236}">
                      <a16:creationId xmlns:a16="http://schemas.microsoft.com/office/drawing/2014/main" id="{41E90A99-1141-046E-977D-7DE263346E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2858" y="3429000"/>
                  <a:ext cx="1895762" cy="72109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6C3226E7-EEE4-648B-0E67-093F0F231D4F}"/>
                </a:ext>
              </a:extLst>
            </p:cNvPr>
            <p:cNvSpPr txBox="1"/>
            <p:nvPr/>
          </p:nvSpPr>
          <p:spPr>
            <a:xfrm>
              <a:off x="2698620" y="3816620"/>
              <a:ext cx="24954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sum of activated sensors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98DF8B6B-2AAD-4930-9B01-EEBA6E8C5FEB}"/>
                </a:ext>
              </a:extLst>
            </p:cNvPr>
            <p:cNvSpPr txBox="1"/>
            <p:nvPr/>
          </p:nvSpPr>
          <p:spPr>
            <a:xfrm>
              <a:off x="2698620" y="3419856"/>
              <a:ext cx="17502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sum of distances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94171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D609C8-2979-75DB-42E7-B823B8829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LAB 4 - Tracking Error</a:t>
            </a:r>
            <a:endParaRPr lang="en-GB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4199C26-1CF8-650C-1FD5-615767230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9B8FE3B-960E-193D-84B3-E48DA5E03C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5959" y="1378404"/>
            <a:ext cx="4593021" cy="472971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2C9656F3-ADC5-5856-AAB7-8B1281B7B3EB}"/>
                  </a:ext>
                </a:extLst>
              </p:cNvPr>
              <p:cNvSpPr txBox="1"/>
              <p:nvPr/>
            </p:nvSpPr>
            <p:spPr>
              <a:xfrm>
                <a:off x="6050277" y="2348513"/>
                <a:ext cx="1882878" cy="13586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𝑆𝐿</m:t>
                              </m:r>
                            </m:sub>
                          </m:sSub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𝑦𝑎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𝑒𝑟𝑟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𝑒𝑟𝑟</m:t>
                          </m:r>
                        </m:sub>
                      </m:sSub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2C9656F3-ADC5-5856-AAB7-8B1281B7B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277" y="2348513"/>
                <a:ext cx="1882878" cy="1358642"/>
              </a:xfrm>
              <a:prstGeom prst="rect">
                <a:avLst/>
              </a:prstGeom>
              <a:blipFill>
                <a:blip r:embed="rId5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feld 14">
            <a:extLst>
              <a:ext uri="{FF2B5EF4-FFF2-40B4-BE49-F238E27FC236}">
                <a16:creationId xmlns:a16="http://schemas.microsoft.com/office/drawing/2014/main" id="{E12DB1AD-81F9-DC98-3B65-09173004E45A}"/>
              </a:ext>
            </a:extLst>
          </p:cNvPr>
          <p:cNvSpPr txBox="1"/>
          <p:nvPr/>
        </p:nvSpPr>
        <p:spPr>
          <a:xfrm>
            <a:off x="3941859" y="5382543"/>
            <a:ext cx="1260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>
                <a:effectLst/>
                <a:latin typeface="SourceSansPro"/>
              </a:rPr>
              <a:t>D = 0.165m</a:t>
            </a:r>
          </a:p>
          <a:p>
            <a:r>
              <a:rPr lang="de-DE" sz="1800" dirty="0">
                <a:effectLst/>
                <a:latin typeface="SourceSansPro"/>
              </a:rPr>
              <a:t>H = 0.085m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0AFC1F2A-0268-9660-DE77-0EFF881B14EB}"/>
                  </a:ext>
                </a:extLst>
              </p:cNvPr>
              <p:cNvSpPr txBox="1"/>
              <p:nvPr/>
            </p:nvSpPr>
            <p:spPr>
              <a:xfrm>
                <a:off x="5089599" y="3971134"/>
                <a:ext cx="3674854" cy="609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𝑦𝑎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𝑒𝑟𝑟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𝑆𝐿</m:t>
                          </m:r>
                        </m:sub>
                      </m:sSub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𝐻</m:t>
                          </m:r>
                        </m:den>
                      </m:f>
                      <m:r>
                        <a:rPr lang="de-DE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0AFC1F2A-0268-9660-DE77-0EFF881B1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9599" y="3971134"/>
                <a:ext cx="3674854" cy="609077"/>
              </a:xfrm>
              <a:prstGeom prst="rect">
                <a:avLst/>
              </a:prstGeom>
              <a:blipFill>
                <a:blip r:embed="rId6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6B84618A-DFCE-D063-5030-E4D269C06EE4}"/>
                  </a:ext>
                </a:extLst>
              </p:cNvPr>
              <p:cNvSpPr txBox="1"/>
              <p:nvPr/>
            </p:nvSpPr>
            <p:spPr>
              <a:xfrm>
                <a:off x="6120068" y="4918705"/>
                <a:ext cx="18828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𝑦𝑎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𝑒𝑟𝑟</m:t>
                          </m:r>
                        </m:sub>
                      </m:sSub>
                      <m:r>
                        <a:rPr lang="de-DE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de-DE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𝑆𝐿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6B84618A-DFCE-D063-5030-E4D269C06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068" y="4918705"/>
                <a:ext cx="1882878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656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feld 13">
            <a:extLst>
              <a:ext uri="{FF2B5EF4-FFF2-40B4-BE49-F238E27FC236}">
                <a16:creationId xmlns:a16="http://schemas.microsoft.com/office/drawing/2014/main" id="{68C4387B-6D3C-7F34-9532-59FFF78299FE}"/>
              </a:ext>
            </a:extLst>
          </p:cNvPr>
          <p:cNvSpPr txBox="1"/>
          <p:nvPr/>
        </p:nvSpPr>
        <p:spPr>
          <a:xfrm>
            <a:off x="6192017" y="3099076"/>
            <a:ext cx="27924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Menlo" panose="020B0609030804020204" pitchFamily="49" charset="0"/>
              </a:rPr>
              <a:t>i</a:t>
            </a:r>
            <a:r>
              <a:rPr lang="en-GB" b="0" dirty="0">
                <a:effectLst/>
                <a:latin typeface="Menlo" panose="020B0609030804020204" pitchFamily="49" charset="0"/>
              </a:rPr>
              <a:t>f(ABS(</a:t>
            </a:r>
            <a:r>
              <a:rPr lang="en-GB" b="0" dirty="0" err="1">
                <a:effectLst/>
                <a:latin typeface="Menlo" panose="020B0609030804020204" pitchFamily="49" charset="0"/>
              </a:rPr>
              <a:t>yaw_err</a:t>
            </a:r>
            <a:r>
              <a:rPr lang="en-GB" b="0" dirty="0">
                <a:effectLst/>
                <a:latin typeface="Menlo" panose="020B0609030804020204" pitchFamily="49" charset="0"/>
              </a:rPr>
              <a:t>)&lt;2)</a:t>
            </a:r>
          </a:p>
          <a:p>
            <a:r>
              <a:rPr lang="en-GB" dirty="0">
                <a:latin typeface="Menlo" panose="020B0609030804020204" pitchFamily="49" charset="0"/>
              </a:rPr>
              <a:t>	</a:t>
            </a:r>
            <a:r>
              <a:rPr lang="en-GB" b="1" dirty="0">
                <a:latin typeface="Menlo" panose="020B0609030804020204" pitchFamily="49" charset="0"/>
              </a:rPr>
              <a:t>gain</a:t>
            </a:r>
            <a:r>
              <a:rPr lang="en-GB" dirty="0">
                <a:latin typeface="Menlo" panose="020B0609030804020204" pitchFamily="49" charset="0"/>
              </a:rPr>
              <a:t> = 2;</a:t>
            </a:r>
          </a:p>
          <a:p>
            <a:r>
              <a:rPr lang="en-GB" dirty="0">
                <a:latin typeface="Menlo" panose="020B0609030804020204" pitchFamily="49" charset="0"/>
              </a:rPr>
              <a:t>if(ABS(</a:t>
            </a:r>
            <a:r>
              <a:rPr lang="en-GB" dirty="0" err="1">
                <a:latin typeface="Menlo" panose="020B0609030804020204" pitchFamily="49" charset="0"/>
              </a:rPr>
              <a:t>yaw_err</a:t>
            </a:r>
            <a:r>
              <a:rPr lang="en-GB" dirty="0">
                <a:latin typeface="Menlo" panose="020B0609030804020204" pitchFamily="49" charset="0"/>
              </a:rPr>
              <a:t>)&lt;4)</a:t>
            </a:r>
          </a:p>
          <a:p>
            <a:r>
              <a:rPr lang="en-GB" dirty="0">
                <a:latin typeface="Menlo" panose="020B0609030804020204" pitchFamily="49" charset="0"/>
              </a:rPr>
              <a:t>	</a:t>
            </a:r>
            <a:r>
              <a:rPr lang="en-GB" b="1" dirty="0">
                <a:latin typeface="Menlo" panose="020B0609030804020204" pitchFamily="49" charset="0"/>
              </a:rPr>
              <a:t>gain</a:t>
            </a:r>
            <a:r>
              <a:rPr lang="en-GB" dirty="0">
                <a:latin typeface="Menlo" panose="020B0609030804020204" pitchFamily="49" charset="0"/>
              </a:rPr>
              <a:t> = 4;</a:t>
            </a:r>
          </a:p>
          <a:p>
            <a:r>
              <a:rPr lang="en-GB" dirty="0">
                <a:solidFill>
                  <a:srgbClr val="699955"/>
                </a:solidFill>
                <a:latin typeface="Menlo" panose="020B0609030804020204" pitchFamily="49" charset="0"/>
              </a:rPr>
              <a:t>...</a:t>
            </a:r>
            <a:endParaRPr lang="en-GB" b="0" dirty="0">
              <a:solidFill>
                <a:srgbClr val="699955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B71C339-2167-E7A5-52D4-DDF202FFE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LAB 4 – Calculate Reference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68989C8-F2FA-B81A-BB35-3242B3D752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84DEDB9-F9EC-9615-C154-8EA701C869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F11B0E9-2067-FE79-8C8C-9C0DD90094B2}"/>
              </a:ext>
            </a:extLst>
          </p:cNvPr>
          <p:cNvSpPr txBox="1"/>
          <p:nvPr/>
        </p:nvSpPr>
        <p:spPr>
          <a:xfrm>
            <a:off x="461623" y="4570553"/>
            <a:ext cx="81339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dirty="0" err="1">
                <a:effectLst/>
                <a:latin typeface="Menlo" panose="020B0609030804020204" pitchFamily="49" charset="0"/>
              </a:rPr>
              <a:t>reference_rpm_L</a:t>
            </a:r>
            <a:r>
              <a:rPr lang="en-GB" b="0" dirty="0">
                <a:effectLst/>
                <a:latin typeface="Menlo" panose="020B0609030804020204" pitchFamily="49" charset="0"/>
              </a:rPr>
              <a:t> = 100 - </a:t>
            </a:r>
            <a:r>
              <a:rPr lang="en-GB" b="0" dirty="0" err="1">
                <a:effectLst/>
                <a:latin typeface="Menlo" panose="020B0609030804020204" pitchFamily="49" charset="0"/>
              </a:rPr>
              <a:t>yaw_err</a:t>
            </a:r>
            <a:r>
              <a:rPr lang="en-GB" b="0" dirty="0">
                <a:effectLst/>
                <a:latin typeface="Menlo" panose="020B0609030804020204" pitchFamily="49" charset="0"/>
              </a:rPr>
              <a:t>*ABS(</a:t>
            </a:r>
            <a:r>
              <a:rPr lang="en-GB" b="0" dirty="0" err="1">
                <a:effectLst/>
                <a:latin typeface="Menlo" panose="020B0609030804020204" pitchFamily="49" charset="0"/>
              </a:rPr>
              <a:t>yaw_err</a:t>
            </a:r>
            <a:r>
              <a:rPr lang="en-GB" b="0" dirty="0">
                <a:effectLst/>
                <a:latin typeface="Menlo" panose="020B0609030804020204" pitchFamily="49" charset="0"/>
              </a:rPr>
              <a:t>); </a:t>
            </a:r>
            <a:r>
              <a:rPr lang="en-GB" b="0" dirty="0">
                <a:solidFill>
                  <a:srgbClr val="699955"/>
                </a:solidFill>
                <a:effectLst/>
                <a:latin typeface="Menlo" panose="020B0609030804020204" pitchFamily="49" charset="0"/>
              </a:rPr>
              <a:t>//very good</a:t>
            </a:r>
          </a:p>
          <a:p>
            <a:r>
              <a:rPr lang="en-GB" b="0" dirty="0" err="1">
                <a:effectLst/>
                <a:latin typeface="Menlo" panose="020B0609030804020204" pitchFamily="49" charset="0"/>
              </a:rPr>
              <a:t>reference_rpm_R</a:t>
            </a:r>
            <a:r>
              <a:rPr lang="en-GB" b="0" dirty="0">
                <a:effectLst/>
                <a:latin typeface="Menlo" panose="020B0609030804020204" pitchFamily="49" charset="0"/>
              </a:rPr>
              <a:t> = 100 + </a:t>
            </a:r>
            <a:r>
              <a:rPr lang="en-GB" b="0" dirty="0" err="1">
                <a:effectLst/>
                <a:latin typeface="Menlo" panose="020B0609030804020204" pitchFamily="49" charset="0"/>
              </a:rPr>
              <a:t>yaw_err</a:t>
            </a:r>
            <a:r>
              <a:rPr lang="en-GB" b="0" dirty="0">
                <a:effectLst/>
                <a:latin typeface="Menlo" panose="020B0609030804020204" pitchFamily="49" charset="0"/>
              </a:rPr>
              <a:t>*ABS(</a:t>
            </a:r>
            <a:r>
              <a:rPr lang="en-GB" b="0" dirty="0" err="1">
                <a:effectLst/>
                <a:latin typeface="Menlo" panose="020B0609030804020204" pitchFamily="49" charset="0"/>
              </a:rPr>
              <a:t>yaw_err</a:t>
            </a:r>
            <a:r>
              <a:rPr lang="en-GB" b="0" dirty="0">
                <a:effectLst/>
                <a:latin typeface="Menlo" panose="020B0609030804020204" pitchFamily="49" charset="0"/>
              </a:rPr>
              <a:t>);</a:t>
            </a:r>
            <a:endParaRPr lang="en-GB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AB466E4-B941-E211-E0B0-94FD8B7E70EA}"/>
              </a:ext>
            </a:extLst>
          </p:cNvPr>
          <p:cNvSpPr txBox="1"/>
          <p:nvPr/>
        </p:nvSpPr>
        <p:spPr>
          <a:xfrm>
            <a:off x="461623" y="1832325"/>
            <a:ext cx="7994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dirty="0" err="1">
                <a:effectLst/>
                <a:latin typeface="Menlo" panose="020B0609030804020204" pitchFamily="49" charset="0"/>
              </a:rPr>
              <a:t>reference_rpm_L</a:t>
            </a:r>
            <a:r>
              <a:rPr lang="en-GB" b="0" dirty="0">
                <a:effectLst/>
                <a:latin typeface="Menlo" panose="020B0609030804020204" pitchFamily="49" charset="0"/>
              </a:rPr>
              <a:t> = 100 - </a:t>
            </a:r>
            <a:r>
              <a:rPr lang="en-GB" b="0" dirty="0" err="1">
                <a:effectLst/>
                <a:latin typeface="Menlo" panose="020B0609030804020204" pitchFamily="49" charset="0"/>
              </a:rPr>
              <a:t>yaw_err</a:t>
            </a:r>
            <a:r>
              <a:rPr lang="en-GB" b="0" dirty="0">
                <a:effectLst/>
                <a:latin typeface="Menlo" panose="020B0609030804020204" pitchFamily="49" charset="0"/>
              </a:rPr>
              <a:t>*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12</a:t>
            </a:r>
            <a:r>
              <a:rPr lang="en-GB" b="0" dirty="0">
                <a:effectLst/>
                <a:latin typeface="Menlo" panose="020B0609030804020204" pitchFamily="49" charset="0"/>
              </a:rPr>
              <a:t>; </a:t>
            </a:r>
            <a:r>
              <a:rPr lang="en-GB" b="0" dirty="0">
                <a:solidFill>
                  <a:srgbClr val="699955"/>
                </a:solidFill>
                <a:effectLst/>
                <a:latin typeface="Menlo" panose="020B0609030804020204" pitchFamily="49" charset="0"/>
              </a:rPr>
              <a:t>//jerky on straight </a:t>
            </a:r>
          </a:p>
          <a:p>
            <a:r>
              <a:rPr lang="en-GB" b="0" dirty="0" err="1">
                <a:effectLst/>
                <a:latin typeface="Menlo" panose="020B0609030804020204" pitchFamily="49" charset="0"/>
              </a:rPr>
              <a:t>reference_rpm_R</a:t>
            </a:r>
            <a:r>
              <a:rPr lang="en-GB" b="0" dirty="0">
                <a:effectLst/>
                <a:latin typeface="Menlo" panose="020B0609030804020204" pitchFamily="49" charset="0"/>
              </a:rPr>
              <a:t> = 100 + </a:t>
            </a:r>
            <a:r>
              <a:rPr lang="en-GB" b="0" dirty="0" err="1">
                <a:effectLst/>
                <a:latin typeface="Menlo" panose="020B0609030804020204" pitchFamily="49" charset="0"/>
              </a:rPr>
              <a:t>yaw_err</a:t>
            </a:r>
            <a:r>
              <a:rPr lang="en-GB" b="0" dirty="0">
                <a:effectLst/>
                <a:latin typeface="Menlo" panose="020B0609030804020204" pitchFamily="49" charset="0"/>
              </a:rPr>
              <a:t>*12;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11407EE-5F67-920B-B448-EF78A53D4661}"/>
              </a:ext>
            </a:extLst>
          </p:cNvPr>
          <p:cNvSpPr txBox="1"/>
          <p:nvPr/>
        </p:nvSpPr>
        <p:spPr>
          <a:xfrm>
            <a:off x="461623" y="3099076"/>
            <a:ext cx="5623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dirty="0" err="1">
                <a:effectLst/>
                <a:latin typeface="Menlo" panose="020B0609030804020204" pitchFamily="49" charset="0"/>
              </a:rPr>
              <a:t>reference_rpm_L</a:t>
            </a:r>
            <a:r>
              <a:rPr lang="en-GB" b="0" dirty="0">
                <a:effectLst/>
                <a:latin typeface="Menlo" panose="020B0609030804020204" pitchFamily="49" charset="0"/>
              </a:rPr>
              <a:t> = 100 - </a:t>
            </a:r>
            <a:r>
              <a:rPr lang="en-GB" b="0" dirty="0" err="1">
                <a:effectLst/>
                <a:latin typeface="Menlo" panose="020B0609030804020204" pitchFamily="49" charset="0"/>
              </a:rPr>
              <a:t>yaw_err</a:t>
            </a:r>
            <a:r>
              <a:rPr lang="en-GB" b="0" dirty="0">
                <a:effectLst/>
                <a:latin typeface="Menlo" panose="020B0609030804020204" pitchFamily="49" charset="0"/>
              </a:rPr>
              <a:t>*</a:t>
            </a: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enlo" panose="020B0609030804020204" pitchFamily="49" charset="0"/>
                <a:ea typeface="+mn-ea"/>
                <a:cs typeface="+mn-cs"/>
              </a:rPr>
              <a:t>gain</a:t>
            </a:r>
            <a:r>
              <a:rPr lang="en-GB" b="0" dirty="0">
                <a:effectLst/>
                <a:latin typeface="Menlo" panose="020B0609030804020204" pitchFamily="49" charset="0"/>
              </a:rPr>
              <a:t>; </a:t>
            </a:r>
          </a:p>
          <a:p>
            <a:r>
              <a:rPr lang="en-GB" b="0" dirty="0" err="1">
                <a:effectLst/>
                <a:latin typeface="Menlo" panose="020B0609030804020204" pitchFamily="49" charset="0"/>
              </a:rPr>
              <a:t>reference_rpm_R</a:t>
            </a:r>
            <a:r>
              <a:rPr lang="en-GB" b="0" dirty="0">
                <a:effectLst/>
                <a:latin typeface="Menlo" panose="020B0609030804020204" pitchFamily="49" charset="0"/>
              </a:rPr>
              <a:t> = 100 + </a:t>
            </a:r>
            <a:r>
              <a:rPr lang="en-GB" b="0" dirty="0" err="1">
                <a:effectLst/>
                <a:latin typeface="Menlo" panose="020B0609030804020204" pitchFamily="49" charset="0"/>
              </a:rPr>
              <a:t>yaw_err</a:t>
            </a:r>
            <a:r>
              <a:rPr lang="en-GB" b="0" dirty="0">
                <a:effectLst/>
                <a:latin typeface="Menlo" panose="020B0609030804020204" pitchFamily="49" charset="0"/>
              </a:rPr>
              <a:t>*</a:t>
            </a:r>
            <a:r>
              <a:rPr lang="en-GB" b="1" dirty="0">
                <a:effectLst/>
                <a:latin typeface="Menlo" panose="020B0609030804020204" pitchFamily="49" charset="0"/>
              </a:rPr>
              <a:t>gain</a:t>
            </a:r>
            <a:r>
              <a:rPr lang="en-GB" b="0" dirty="0">
                <a:effectLst/>
                <a:latin typeface="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05257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9" grpId="0"/>
      <p:bldP spid="10" grpId="0"/>
      <p:bldP spid="11" grpId="0"/>
      <p:bldP spid="11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E180E4-72F5-1C52-A9BC-85B85C00C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LAB4 - Results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2A37427-9A62-D7E5-03E3-7E53BE3DE5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98C52A0-D3B4-AC17-BB31-95DC2DECB0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7" name="LAB4_movie_AA1BE27E-2CDB-4368-B4E8-B87BFDD0D6C3.mp4">
            <a:hlinkClick r:id="" action="ppaction://media"/>
            <a:extLst>
              <a:ext uri="{FF2B5EF4-FFF2-40B4-BE49-F238E27FC236}">
                <a16:creationId xmlns:a16="http://schemas.microsoft.com/office/drawing/2014/main" id="{F06073CD-9612-8B0F-9108-23B83FE3CA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86473" y="1261300"/>
            <a:ext cx="4880674" cy="4880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9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6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968B7F-FD63-F87A-8AF6-316E49140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LAB 1 – I2C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9BEC924-8E01-2A6A-779F-760E3BF6C6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462852" y="6486892"/>
            <a:ext cx="6435547" cy="365125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global.discourse-cdn.com</a:t>
            </a:r>
            <a:r>
              <a:rPr lang="en-US" dirty="0"/>
              <a:t>/standard14/uploads/</a:t>
            </a:r>
            <a:r>
              <a:rPr lang="en-US" dirty="0" err="1"/>
              <a:t>saleae</a:t>
            </a:r>
            <a:r>
              <a:rPr lang="en-US" dirty="0"/>
              <a:t>/original/1X/052ad6d7c14ee47b553d7a24c1ffd09662fffd79.png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E580676-B00D-530F-B9B1-B2F8C374AB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Grafik 6" descr="Ein Bild, das Diagramm, Plan, Text enthält.&#10;&#10;Automatisch generierte Beschreibung">
            <a:extLst>
              <a:ext uri="{FF2B5EF4-FFF2-40B4-BE49-F238E27FC236}">
                <a16:creationId xmlns:a16="http://schemas.microsoft.com/office/drawing/2014/main" id="{FB884218-22AB-7F58-3CB8-A7BFC06CC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71798"/>
            <a:ext cx="7772400" cy="376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5566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5E1D51-4054-1C38-9C4C-9767CDFB6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LAB4 - Results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3FF6756B-27C6-B5A1-7C70-629B0992B6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4677" y="1245960"/>
            <a:ext cx="5135040" cy="4801054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5C6F68A-DDB4-4D22-128F-0BDE8B2772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CC1D7DD-1CF5-745E-BC98-136807F98B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2A636-59B5-9718-9179-B308840EA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LAB 1 – Interrupt </a:t>
            </a:r>
            <a:r>
              <a:rPr lang="en-GB" dirty="0" err="1"/>
              <a:t>Callback</a:t>
            </a:r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621658-DED9-B7DB-4D9F-8596BB3731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D25E33F-6326-B436-C34E-694FE412B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9264D31A-29B2-2073-EC5E-77EC1D5220FF}"/>
              </a:ext>
            </a:extLst>
          </p:cNvPr>
          <p:cNvGrpSpPr/>
          <p:nvPr/>
        </p:nvGrpSpPr>
        <p:grpSpPr>
          <a:xfrm>
            <a:off x="771421" y="2136298"/>
            <a:ext cx="6290086" cy="3076901"/>
            <a:chOff x="771421" y="2264790"/>
            <a:chExt cx="5791006" cy="2770384"/>
          </a:xfrm>
        </p:grpSpPr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7846920F-D322-441A-4EA3-62A299A4BC40}"/>
                </a:ext>
              </a:extLst>
            </p:cNvPr>
            <p:cNvGrpSpPr/>
            <p:nvPr/>
          </p:nvGrpSpPr>
          <p:grpSpPr>
            <a:xfrm>
              <a:off x="771421" y="2264790"/>
              <a:ext cx="5661551" cy="2763395"/>
              <a:chOff x="716225" y="1590478"/>
              <a:chExt cx="5661551" cy="2763395"/>
            </a:xfrm>
          </p:grpSpPr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DBF6F564-F520-D08C-C46C-B2FD86646F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04708" y="1590478"/>
                <a:ext cx="5573068" cy="238322"/>
              </a:xfrm>
              <a:prstGeom prst="rect">
                <a:avLst/>
              </a:prstGeom>
            </p:spPr>
          </p:pic>
          <p:pic>
            <p:nvPicPr>
              <p:cNvPr id="7" name="Grafik 6">
                <a:extLst>
                  <a:ext uri="{FF2B5EF4-FFF2-40B4-BE49-F238E27FC236}">
                    <a16:creationId xmlns:a16="http://schemas.microsoft.com/office/drawing/2014/main" id="{FEEB72E6-EA57-2263-830F-9B72DC116D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6225" y="2224727"/>
                <a:ext cx="3637290" cy="2129146"/>
              </a:xfrm>
              <a:prstGeom prst="rect">
                <a:avLst/>
              </a:prstGeom>
            </p:spPr>
          </p:pic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CE435FC2-E12A-15BF-9069-BDED3CA3B0D0}"/>
                  </a:ext>
                </a:extLst>
              </p:cNvPr>
              <p:cNvSpPr txBox="1"/>
              <p:nvPr/>
            </p:nvSpPr>
            <p:spPr>
              <a:xfrm>
                <a:off x="2534870" y="1810593"/>
                <a:ext cx="3577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rgbClr val="699955"/>
                    </a:solidFill>
                  </a:rPr>
                  <a:t>...</a:t>
                </a:r>
              </a:p>
            </p:txBody>
          </p:sp>
        </p:grp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B6740FDC-1BC3-8309-7E71-C289307755BA}"/>
                </a:ext>
              </a:extLst>
            </p:cNvPr>
            <p:cNvSpPr txBox="1"/>
            <p:nvPr/>
          </p:nvSpPr>
          <p:spPr>
            <a:xfrm>
              <a:off x="5014383" y="3760039"/>
              <a:ext cx="1548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Same for </a:t>
              </a:r>
              <a:r>
                <a:rPr lang="en-GB" i="1" dirty="0"/>
                <a:t>row</a:t>
              </a:r>
            </a:p>
          </p:txBody>
        </p:sp>
        <p:sp>
          <p:nvSpPr>
            <p:cNvPr id="12" name="Geschweifte Klammer rechts 11">
              <a:extLst>
                <a:ext uri="{FF2B5EF4-FFF2-40B4-BE49-F238E27FC236}">
                  <a16:creationId xmlns:a16="http://schemas.microsoft.com/office/drawing/2014/main" id="{5B9E5B8E-6115-8F48-64C9-00E91D7A7F28}"/>
                </a:ext>
              </a:extLst>
            </p:cNvPr>
            <p:cNvSpPr/>
            <p:nvPr/>
          </p:nvSpPr>
          <p:spPr>
            <a:xfrm>
              <a:off x="4735291" y="2854237"/>
              <a:ext cx="184667" cy="2180937"/>
            </a:xfrm>
            <a:prstGeom prst="rightBrace">
              <a:avLst/>
            </a:prstGeom>
            <a:ln w="19050">
              <a:solidFill>
                <a:srgbClr val="6999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69995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1521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65E687-BD19-8819-7ECA-20E115B7C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LAB 1 – Keypad Input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156A1D6-4CB1-7610-AAD6-2752A9B52F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C2ED73A-26A3-8E64-E959-479F179E4D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93A0667-C168-6084-A316-4E304B40D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767" y="1415164"/>
            <a:ext cx="2776659" cy="2324645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26238BF1-2C85-D685-DF38-032CB27C894F}"/>
              </a:ext>
            </a:extLst>
          </p:cNvPr>
          <p:cNvGrpSpPr/>
          <p:nvPr/>
        </p:nvGrpSpPr>
        <p:grpSpPr>
          <a:xfrm>
            <a:off x="611481" y="1534161"/>
            <a:ext cx="6315075" cy="4173049"/>
            <a:chOff x="611481" y="1534161"/>
            <a:chExt cx="6315075" cy="4173049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F37858B3-832D-1DC8-7EFE-7A3AD6CAE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757" y="1534161"/>
              <a:ext cx="4383010" cy="1894839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6A54374E-1CB6-E004-1482-631BC4CDA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8328" y="3899446"/>
              <a:ext cx="5386422" cy="228090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D83BBE77-42AD-E6BD-2078-5D9B000F9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1481" y="4592785"/>
              <a:ext cx="6315075" cy="1114425"/>
            </a:xfrm>
            <a:prstGeom prst="rect">
              <a:avLst/>
            </a:prstGeom>
          </p:spPr>
        </p:pic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A1980576-C594-4CFF-CC17-D8E2F785320C}"/>
                </a:ext>
              </a:extLst>
            </p:cNvPr>
            <p:cNvSpPr txBox="1"/>
            <p:nvPr/>
          </p:nvSpPr>
          <p:spPr>
            <a:xfrm>
              <a:off x="2624091" y="3428106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699955"/>
                  </a:solidFill>
                </a:rPr>
                <a:t>...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5D897D91-573A-3DC9-2D5F-BC35567F0B80}"/>
                </a:ext>
              </a:extLst>
            </p:cNvPr>
            <p:cNvSpPr txBox="1"/>
            <p:nvPr/>
          </p:nvSpPr>
          <p:spPr>
            <a:xfrm>
              <a:off x="2624091" y="4140205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699955"/>
                  </a:solidFill>
                </a:rPr>
                <a:t>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5170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17FE0C-6E1F-F851-41E6-2A9AA5D19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LAB 1 – Line Sensor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53F83BC-FE5B-E79A-658B-A563F768C3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AED41C1-DD40-DACA-2CBE-ACCC9B72AEFB}"/>
              </a:ext>
            </a:extLst>
          </p:cNvPr>
          <p:cNvGrpSpPr/>
          <p:nvPr/>
        </p:nvGrpSpPr>
        <p:grpSpPr>
          <a:xfrm>
            <a:off x="625960" y="1372308"/>
            <a:ext cx="4519273" cy="4879627"/>
            <a:chOff x="603658" y="1380400"/>
            <a:chExt cx="4519273" cy="4879627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B4F28114-F00A-9A6D-5D26-A7B1EF35A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9413" y="1380400"/>
              <a:ext cx="4463518" cy="2114298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6B9F2DC6-E5D6-0320-16CB-F2813407E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658" y="3906329"/>
              <a:ext cx="4114026" cy="2353698"/>
            </a:xfrm>
            <a:prstGeom prst="rect">
              <a:avLst/>
            </a:prstGeom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E2925A41-C618-405D-1384-12E9048855EB}"/>
                </a:ext>
              </a:extLst>
            </p:cNvPr>
            <p:cNvSpPr txBox="1"/>
            <p:nvPr/>
          </p:nvSpPr>
          <p:spPr>
            <a:xfrm>
              <a:off x="2624091" y="3428106"/>
              <a:ext cx="3577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699955"/>
                  </a:solidFill>
                </a:rPr>
                <a:t>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519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E4597-9940-3C74-D9C2-800EE6E44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LAB 2 - Goal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E29DF-E4D8-D371-4F42-BC260B26D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Open loop control (camera stabilizer) 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221B3C-AF37-7079-31D1-C66AA5033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76885-D167-9952-8622-388D48B38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B04833F9-CD97-2C6B-B073-90F18991C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136" y="1899885"/>
            <a:ext cx="6846348" cy="414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47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23A1B-9462-80A1-87CC-DC5EF781E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LAB 2 - </a:t>
            </a:r>
            <a:r>
              <a:rPr lang="en-US">
                <a:ea typeface="+mj-lt"/>
                <a:cs typeface="+mj-lt"/>
              </a:rPr>
              <a:t>Description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3C4B4-1BE2-9A6C-DD2A-E95B0FF1E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3386" y="2050004"/>
            <a:ext cx="4472789" cy="40442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ea typeface="+mn-lt"/>
                <a:cs typeface="+mn-lt"/>
              </a:rPr>
              <a:t>IMU  </a:t>
            </a:r>
            <a:endParaRPr lang="en-US" sz="2400">
              <a:cs typeface="Calibri"/>
            </a:endParaRPr>
          </a:p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                                   </a:t>
            </a:r>
            <a:endParaRPr lang="en-US" sz="2400">
              <a:cs typeface="Calibri" panose="020F0502020204030204"/>
            </a:endParaRPr>
          </a:p>
          <a:p>
            <a:pPr marL="514350" indent="-514350">
              <a:buAutoNum type="arabicParenR"/>
            </a:pPr>
            <a:r>
              <a:rPr lang="en-US" sz="2400">
                <a:ea typeface="+mn-lt"/>
                <a:cs typeface="+mn-lt"/>
              </a:rPr>
              <a:t>Accelerometer                 </a:t>
            </a:r>
            <a:endParaRPr lang="en-US" sz="2400">
              <a:cs typeface="Calibri"/>
            </a:endParaRPr>
          </a:p>
          <a:p>
            <a:pPr marL="514350" indent="-514350">
              <a:buAutoNum type="arabicParenR"/>
            </a:pPr>
            <a:r>
              <a:rPr lang="en-US" sz="2400">
                <a:ea typeface="+mn-lt"/>
                <a:cs typeface="+mn-lt"/>
              </a:rPr>
              <a:t>Gyroscope                         </a:t>
            </a:r>
          </a:p>
          <a:p>
            <a:pPr marL="514350" indent="-514350">
              <a:buAutoNum type="arabicParenR"/>
            </a:pPr>
            <a:r>
              <a:rPr lang="en-US" sz="2400">
                <a:ea typeface="+mn-lt"/>
                <a:cs typeface="+mn-lt"/>
              </a:rPr>
              <a:t>Magnetometer </a:t>
            </a:r>
            <a:r>
              <a:rPr lang="en-US">
                <a:ea typeface="+mn-lt"/>
                <a:cs typeface="+mn-lt"/>
              </a:rPr>
              <a:t>               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C9A41D-8CBC-544E-9FE4-93DB1FA267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fld id="{4D021CEB-2F22-4EA1-9BAF-E3833982B82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D57DF57-6F19-9AC7-DF37-4B0725F2DFDE}"/>
              </a:ext>
            </a:extLst>
          </p:cNvPr>
          <p:cNvSpPr txBox="1">
            <a:spLocks/>
          </p:cNvSpPr>
          <p:nvPr/>
        </p:nvSpPr>
        <p:spPr>
          <a:xfrm>
            <a:off x="4619561" y="2052853"/>
            <a:ext cx="4034817" cy="36597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ea typeface="+mn-lt"/>
                <a:cs typeface="+mn-lt"/>
              </a:rPr>
              <a:t>Servo Motor</a:t>
            </a:r>
            <a:endParaRPr lang="en-US" sz="2400">
              <a:cs typeface="Calibri"/>
            </a:endParaRPr>
          </a:p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                                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AutoNum type="arabicParenR"/>
            </a:pPr>
            <a:r>
              <a:rPr lang="en-US" sz="2400">
                <a:ea typeface="+mn-lt"/>
                <a:cs typeface="+mn-lt"/>
              </a:rPr>
              <a:t>DC Motor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AutoNum type="arabicParenR"/>
            </a:pPr>
            <a:r>
              <a:rPr lang="en-US" sz="2400">
                <a:ea typeface="+mn-lt"/>
                <a:cs typeface="+mn-lt"/>
              </a:rPr>
              <a:t>Gear Train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AutoNum type="arabicParenR"/>
            </a:pPr>
            <a:r>
              <a:rPr lang="en-US" sz="2400">
                <a:ea typeface="+mn-lt"/>
                <a:cs typeface="+mn-lt"/>
              </a:rPr>
              <a:t>Position Feedback Sensor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AutoNum type="arabicParenR"/>
            </a:pPr>
            <a:r>
              <a:rPr lang="en-US" sz="2400">
                <a:ea typeface="+mn-lt"/>
                <a:cs typeface="+mn-lt"/>
              </a:rPr>
              <a:t>Control Circuitry</a:t>
            </a:r>
          </a:p>
          <a:p>
            <a:pPr marL="514350" indent="-514350">
              <a:lnSpc>
                <a:spcPct val="100000"/>
              </a:lnSpc>
              <a:spcBef>
                <a:spcPts val="0"/>
              </a:spcBef>
              <a:buAutoNum type="arabicParenR"/>
            </a:pPr>
            <a:r>
              <a:rPr lang="en-US" sz="2400">
                <a:ea typeface="+mn-lt"/>
                <a:cs typeface="+mn-lt"/>
              </a:rPr>
              <a:t>(PWM)     </a:t>
            </a:r>
            <a:r>
              <a:rPr lang="en-US">
                <a:ea typeface="+mn-lt"/>
                <a:cs typeface="+mn-lt"/>
              </a:rPr>
              <a:t>           </a:t>
            </a:r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60666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B3E682-FF3F-1870-D6D7-2BE3FCE96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LAB2 - Description</a:t>
            </a:r>
            <a:endParaRPr lang="en-GB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9BCC392-243E-CB99-0689-C5DC200E74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FB35FE8-C244-4767-1F9E-2B8D5CD013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D021CEB-2F22-4EA1-9BAF-E3833982B82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CE902AB1-401C-DC6A-4C83-C8D1376251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1" r="16420"/>
          <a:stretch/>
        </p:blipFill>
        <p:spPr>
          <a:xfrm>
            <a:off x="5373168" y="1336867"/>
            <a:ext cx="3204672" cy="480542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AA18472-3BAC-FECC-DCDD-158A83C80BEA}"/>
              </a:ext>
            </a:extLst>
          </p:cNvPr>
          <p:cNvSpPr txBox="1">
            <a:spLocks/>
          </p:cNvSpPr>
          <p:nvPr/>
        </p:nvSpPr>
        <p:spPr>
          <a:xfrm>
            <a:off x="305394" y="1663893"/>
            <a:ext cx="3968747" cy="45540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/>
              <a:buChar char="o"/>
            </a:pPr>
            <a:r>
              <a:rPr lang="en-US" sz="2000"/>
              <a:t> </a:t>
            </a:r>
            <a:r>
              <a:rPr lang="en-US" sz="2000" b="1"/>
              <a:t>Tilt</a:t>
            </a:r>
            <a:r>
              <a:rPr lang="en-US" sz="2000"/>
              <a:t> refers to the vertical movement of the camera, where the camera is moved up or down.</a:t>
            </a:r>
            <a:endParaRPr lang="en-US" sz="2000">
              <a:cs typeface="Calibri"/>
            </a:endParaRPr>
          </a:p>
          <a:p>
            <a:pPr>
              <a:buFont typeface="Courier New"/>
              <a:buChar char="o"/>
            </a:pPr>
            <a:endParaRPr lang="en-US" sz="2000">
              <a:cs typeface="Calibri"/>
            </a:endParaRPr>
          </a:p>
          <a:p>
            <a:pPr>
              <a:buFont typeface="Courier New"/>
              <a:buChar char="o"/>
            </a:pPr>
            <a:r>
              <a:rPr lang="en-US" sz="2000"/>
              <a:t>  </a:t>
            </a:r>
            <a:r>
              <a:rPr lang="en-US" sz="2000" b="1"/>
              <a:t>Pan</a:t>
            </a:r>
            <a:r>
              <a:rPr lang="en-US" sz="2000"/>
              <a:t> refers to the horizontal movement of the camera, where the camera is rotated around its vertical axis to the left or right.</a:t>
            </a:r>
            <a:endParaRPr lang="en-US" sz="2000">
              <a:cs typeface="Calibri" panose="020F0502020204030204"/>
            </a:endParaRPr>
          </a:p>
          <a:p>
            <a:pPr>
              <a:buFont typeface="Courier New"/>
              <a:buChar char="o"/>
            </a:pPr>
            <a:endParaRPr lang="en-US" sz="2000">
              <a:cs typeface="Calibri" panose="020F0502020204030204"/>
            </a:endParaRPr>
          </a:p>
          <a:p>
            <a:pPr>
              <a:buFont typeface="Courier New"/>
              <a:buChar char="o"/>
            </a:pPr>
            <a:endParaRPr lang="en-US" sz="2000">
              <a:cs typeface="Calibri" panose="020F0502020204030204"/>
            </a:endParaRPr>
          </a:p>
          <a:p>
            <a:pPr algn="ctr">
              <a:buFont typeface="Courier New"/>
              <a:buChar char="o"/>
            </a:pPr>
            <a:endParaRPr lang="en-US" sz="2000">
              <a:cs typeface="Calibri" panose="020F0502020204030204"/>
            </a:endParaRPr>
          </a:p>
          <a:p>
            <a:pPr>
              <a:buFont typeface="Courier New"/>
              <a:buChar char="o"/>
            </a:pPr>
            <a:endParaRPr lang="en-US" sz="2000">
              <a:cs typeface="Calibri" panose="020F0502020204030204"/>
            </a:endParaRPr>
          </a:p>
          <a:p>
            <a:pPr>
              <a:buFont typeface="Courier New"/>
              <a:buChar char="o"/>
            </a:pPr>
            <a:endParaRPr lang="en-US" sz="2000">
              <a:cs typeface="Calibri" panose="020F0502020204030204"/>
            </a:endParaRPr>
          </a:p>
          <a:p>
            <a:pPr>
              <a:buFont typeface="Courier New"/>
              <a:buChar char="o"/>
            </a:pPr>
            <a:endParaRPr lang="en-US" sz="2000" dirty="0">
              <a:cs typeface="Calibri" panose="020F0502020204030204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BE3EEC86-E64E-44A9-B63E-11AB247D45B2}"/>
                  </a:ext>
                </a:extLst>
              </p:cNvPr>
              <p:cNvSpPr txBox="1"/>
              <p:nvPr/>
            </p:nvSpPr>
            <p:spPr>
              <a:xfrm>
                <a:off x="832693" y="4711987"/>
                <a:ext cx="2562770" cy="684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𝑠𝑖</m:t>
                      </m:r>
                      <m:sSup>
                        <m:sSup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de-DE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20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BE3EEC86-E64E-44A9-B63E-11AB247D4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693" y="4711987"/>
                <a:ext cx="2562770" cy="684098"/>
              </a:xfrm>
              <a:prstGeom prst="rect">
                <a:avLst/>
              </a:prstGeom>
              <a:blipFill>
                <a:blip r:embed="rId3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5179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C394C5E9-82DC-452E-B7FD-77FCE5FF5E70}" vid="{C8D4F75B-C418-4F95-AEEC-0DB19F570C5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</Template>
  <TotalTime>0</TotalTime>
  <Words>927</Words>
  <Application>Microsoft Macintosh PowerPoint</Application>
  <PresentationFormat>Bildschirmpräsentation (4:3)</PresentationFormat>
  <Paragraphs>226</Paragraphs>
  <Slides>30</Slides>
  <Notes>7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Courier New</vt:lpstr>
      <vt:lpstr>Menlo</vt:lpstr>
      <vt:lpstr>Segoe UI Bold</vt:lpstr>
      <vt:lpstr>SourceSansPro</vt:lpstr>
      <vt:lpstr>Office</vt:lpstr>
      <vt:lpstr>Laboratory Presentation</vt:lpstr>
      <vt:lpstr>LAB 1 – I2C</vt:lpstr>
      <vt:lpstr>LAB 1 – I2C</vt:lpstr>
      <vt:lpstr>LAB 1 – Interrupt Callback</vt:lpstr>
      <vt:lpstr>LAB 1 – Keypad Input </vt:lpstr>
      <vt:lpstr>LAB 1 – Line Sensor</vt:lpstr>
      <vt:lpstr>LAB 2 - Goal</vt:lpstr>
      <vt:lpstr>LAB 2 - Description</vt:lpstr>
      <vt:lpstr>LAB2 - Description</vt:lpstr>
      <vt:lpstr>LAB 2 - Exercises</vt:lpstr>
      <vt:lpstr>LAB 2 - Exercises</vt:lpstr>
      <vt:lpstr>LAB 2 - Exercises</vt:lpstr>
      <vt:lpstr>LAB 2 - Result</vt:lpstr>
      <vt:lpstr>LAB 3 - Goal</vt:lpstr>
      <vt:lpstr>LAB 3 – DC Motor</vt:lpstr>
      <vt:lpstr>LAB 3 – DRV8871</vt:lpstr>
      <vt:lpstr>LAB 3 – Position Encoder</vt:lpstr>
      <vt:lpstr>LAB 3 – PID Controller</vt:lpstr>
      <vt:lpstr>LAB 3 – Anti-Windup</vt:lpstr>
      <vt:lpstr>LAB 3 – Exercises</vt:lpstr>
      <vt:lpstr>LAB 3 – Exercises</vt:lpstr>
      <vt:lpstr>LAB 3 – Exercises</vt:lpstr>
      <vt:lpstr>LAB 3 – Exercises</vt:lpstr>
      <vt:lpstr>LAB 3 – Exercises</vt:lpstr>
      <vt:lpstr>LAB 4 - Goal</vt:lpstr>
      <vt:lpstr>LAB 4 – Infrared Sensor</vt:lpstr>
      <vt:lpstr>LAB 4 - Tracking Error</vt:lpstr>
      <vt:lpstr>LAB 4 – Calculate Reference</vt:lpstr>
      <vt:lpstr>LAB4 - Results</vt:lpstr>
      <vt:lpstr>LAB4 -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ERTC-LAB</dc:title>
  <dc:creator>68eee64b, 034ffb3c</dc:creator>
  <cp:lastModifiedBy>Max Kloevekorn</cp:lastModifiedBy>
  <cp:revision>29</cp:revision>
  <dcterms:created xsi:type="dcterms:W3CDTF">2023-06-19T09:17:56Z</dcterms:created>
  <dcterms:modified xsi:type="dcterms:W3CDTF">2023-06-21T14:34:21Z</dcterms:modified>
</cp:coreProperties>
</file>